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7" r:id="rId2"/>
    <p:sldId id="259" r:id="rId3"/>
    <p:sldId id="258" r:id="rId4"/>
    <p:sldId id="267" r:id="rId5"/>
    <p:sldId id="268" r:id="rId6"/>
    <p:sldId id="269" r:id="rId7"/>
    <p:sldId id="270" r:id="rId8"/>
    <p:sldId id="271" r:id="rId9"/>
    <p:sldId id="272" r:id="rId10"/>
    <p:sldId id="282" r:id="rId11"/>
    <p:sldId id="274" r:id="rId12"/>
    <p:sldId id="275" r:id="rId13"/>
    <p:sldId id="276" r:id="rId14"/>
    <p:sldId id="277" r:id="rId15"/>
    <p:sldId id="278" r:id="rId16"/>
    <p:sldId id="279" r:id="rId17"/>
    <p:sldId id="281" r:id="rId18"/>
    <p:sldId id="284" r:id="rId19"/>
    <p:sldId id="283" r:id="rId20"/>
    <p:sldId id="266" r:id="rId21"/>
    <p:sldId id="286" r:id="rId22"/>
    <p:sldId id="285" r:id="rId23"/>
    <p:sldId id="287" r:id="rId24"/>
    <p:sldId id="288" r:id="rId25"/>
    <p:sldId id="264" r:id="rId26"/>
    <p:sldId id="265" r:id="rId2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58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18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6B672C-9F81-412A-B130-8E3F9BBC3A34}" type="datetimeFigureOut">
              <a:rPr lang="pt-BR" smtClean="0"/>
              <a:t>22/10/2018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228CC0-D637-4B9D-B26E-ACB113C030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6266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627395-1017-4391-B9B2-CC36CBB07AD6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8400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627395-1017-4391-B9B2-CC36CBB07AD6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12082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627395-1017-4391-B9B2-CC36CBB07AD6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7572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627395-1017-4391-B9B2-CC36CBB07AD6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27520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627395-1017-4391-B9B2-CC36CBB07AD6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59313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627395-1017-4391-B9B2-CC36CBB07AD6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75876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4656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627395-1017-4391-B9B2-CC36CBB07AD6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91709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627395-1017-4391-B9B2-CC36CBB07AD6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41546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627395-1017-4391-B9B2-CC36CBB07AD6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5858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627395-1017-4391-B9B2-CC36CBB07AD6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3611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627395-1017-4391-B9B2-CC36CBB07AD6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42339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627395-1017-4391-B9B2-CC36CBB07AD6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95085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627395-1017-4391-B9B2-CC36CBB07AD6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30401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627395-1017-4391-B9B2-CC36CBB07AD6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478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Imagem 67">
            <a:extLst>
              <a:ext uri="{FF2B5EF4-FFF2-40B4-BE49-F238E27FC236}">
                <a16:creationId xmlns:a16="http://schemas.microsoft.com/office/drawing/2014/main" id="{75851A6F-3059-4DF1-9A93-00D644AE830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76199" y="-1"/>
            <a:ext cx="12268200" cy="694372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50BF11A-80A9-48AD-BFED-907B2800932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734175" y="1438274"/>
            <a:ext cx="4838699" cy="2047876"/>
          </a:xfrm>
        </p:spPr>
        <p:txBody>
          <a:bodyPr anchor="b">
            <a:normAutofit/>
          </a:bodyPr>
          <a:lstStyle>
            <a:lvl1pPr algn="l">
              <a:defRPr sz="50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pt-BR" dirty="0"/>
              <a:t>Clique para o 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8B40521-6605-4208-8A55-462136DF2AF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81799" y="3687763"/>
            <a:ext cx="4791076" cy="7889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Clique para o nome do </a:t>
            </a:r>
            <a:r>
              <a:rPr lang="pt-BR" dirty="0" err="1"/>
              <a:t>paletrante</a:t>
            </a:r>
            <a:endParaRPr lang="pt-BR" dirty="0"/>
          </a:p>
        </p:txBody>
      </p:sp>
      <p:sp>
        <p:nvSpPr>
          <p:cNvPr id="56" name="Triângulo Retângulo 55">
            <a:extLst>
              <a:ext uri="{FF2B5EF4-FFF2-40B4-BE49-F238E27FC236}">
                <a16:creationId xmlns:a16="http://schemas.microsoft.com/office/drawing/2014/main" id="{E10BE360-6432-4283-9975-C96FFC01B4A7}"/>
              </a:ext>
            </a:extLst>
          </p:cNvPr>
          <p:cNvSpPr/>
          <p:nvPr userDrawn="1"/>
        </p:nvSpPr>
        <p:spPr>
          <a:xfrm flipH="1">
            <a:off x="-126486" y="3525929"/>
            <a:ext cx="447472" cy="447472"/>
          </a:xfrm>
          <a:prstGeom prst="rtTriangle">
            <a:avLst/>
          </a:prstGeom>
          <a:solidFill>
            <a:srgbClr val="ECC5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7" name="Conector reto 56">
            <a:extLst>
              <a:ext uri="{FF2B5EF4-FFF2-40B4-BE49-F238E27FC236}">
                <a16:creationId xmlns:a16="http://schemas.microsoft.com/office/drawing/2014/main" id="{AB700825-73E1-43C1-8707-FBB1E49A2E1C}"/>
              </a:ext>
            </a:extLst>
          </p:cNvPr>
          <p:cNvCxnSpPr>
            <a:cxnSpLocks/>
          </p:cNvCxnSpPr>
          <p:nvPr userDrawn="1"/>
        </p:nvCxnSpPr>
        <p:spPr>
          <a:xfrm>
            <a:off x="582930" y="1252497"/>
            <a:ext cx="0" cy="2424153"/>
          </a:xfrm>
          <a:prstGeom prst="line">
            <a:avLst/>
          </a:prstGeom>
          <a:ln w="38100" cap="rnd">
            <a:solidFill>
              <a:schemeClr val="bg1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tângulo 58">
            <a:extLst>
              <a:ext uri="{FF2B5EF4-FFF2-40B4-BE49-F238E27FC236}">
                <a16:creationId xmlns:a16="http://schemas.microsoft.com/office/drawing/2014/main" id="{D0915E33-4AA7-466D-AC07-B95096778855}"/>
              </a:ext>
            </a:extLst>
          </p:cNvPr>
          <p:cNvSpPr/>
          <p:nvPr userDrawn="1"/>
        </p:nvSpPr>
        <p:spPr>
          <a:xfrm rot="2700000">
            <a:off x="740979" y="1433170"/>
            <a:ext cx="111473" cy="111473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70196603-7622-4DE3-AC4B-E79A513617F1}"/>
              </a:ext>
            </a:extLst>
          </p:cNvPr>
          <p:cNvSpPr txBox="1"/>
          <p:nvPr userDrawn="1"/>
        </p:nvSpPr>
        <p:spPr>
          <a:xfrm>
            <a:off x="-10191" y="495300"/>
            <a:ext cx="585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ECC520"/>
                </a:solidFill>
              </a:rPr>
              <a:t>+</a:t>
            </a:r>
          </a:p>
        </p:txBody>
      </p:sp>
      <p:sp>
        <p:nvSpPr>
          <p:cNvPr id="61" name="CaixaDeTexto 60">
            <a:extLst>
              <a:ext uri="{FF2B5EF4-FFF2-40B4-BE49-F238E27FC236}">
                <a16:creationId xmlns:a16="http://schemas.microsoft.com/office/drawing/2014/main" id="{6C72E788-BB20-49A8-9F09-657C91D8BA86}"/>
              </a:ext>
            </a:extLst>
          </p:cNvPr>
          <p:cNvSpPr txBox="1"/>
          <p:nvPr userDrawn="1"/>
        </p:nvSpPr>
        <p:spPr>
          <a:xfrm>
            <a:off x="475792" y="1812593"/>
            <a:ext cx="585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rgbClr val="ECC520"/>
                </a:solidFill>
              </a:rPr>
              <a:t>+</a:t>
            </a:r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F613B8FA-0843-4B81-BD81-1D4F89C67064}"/>
              </a:ext>
            </a:extLst>
          </p:cNvPr>
          <p:cNvSpPr txBox="1"/>
          <p:nvPr userDrawn="1"/>
        </p:nvSpPr>
        <p:spPr>
          <a:xfrm>
            <a:off x="132676" y="2221733"/>
            <a:ext cx="5852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63" name="Forma Livre: Forma 62">
            <a:extLst>
              <a:ext uri="{FF2B5EF4-FFF2-40B4-BE49-F238E27FC236}">
                <a16:creationId xmlns:a16="http://schemas.microsoft.com/office/drawing/2014/main" id="{30A5B7BA-85A8-42D1-AC86-7E43E664CA3B}"/>
              </a:ext>
            </a:extLst>
          </p:cNvPr>
          <p:cNvSpPr/>
          <p:nvPr userDrawn="1"/>
        </p:nvSpPr>
        <p:spPr>
          <a:xfrm>
            <a:off x="230229" y="3065517"/>
            <a:ext cx="85725" cy="379095"/>
          </a:xfrm>
          <a:custGeom>
            <a:avLst/>
            <a:gdLst>
              <a:gd name="connsiteX0" fmla="*/ 80010 w 85725"/>
              <a:gd name="connsiteY0" fmla="*/ 0 h 379095"/>
              <a:gd name="connsiteX1" fmla="*/ 0 w 85725"/>
              <a:gd name="connsiteY1" fmla="*/ 55245 h 379095"/>
              <a:gd name="connsiteX2" fmla="*/ 83820 w 85725"/>
              <a:gd name="connsiteY2" fmla="*/ 112395 h 379095"/>
              <a:gd name="connsiteX3" fmla="*/ 5715 w 85725"/>
              <a:gd name="connsiteY3" fmla="*/ 169545 h 379095"/>
              <a:gd name="connsiteX4" fmla="*/ 85725 w 85725"/>
              <a:gd name="connsiteY4" fmla="*/ 219075 h 379095"/>
              <a:gd name="connsiteX5" fmla="*/ 3810 w 85725"/>
              <a:gd name="connsiteY5" fmla="*/ 274320 h 379095"/>
              <a:gd name="connsiteX6" fmla="*/ 81915 w 85725"/>
              <a:gd name="connsiteY6" fmla="*/ 321945 h 379095"/>
              <a:gd name="connsiteX7" fmla="*/ 5715 w 85725"/>
              <a:gd name="connsiteY7" fmla="*/ 379095 h 379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5725" h="379095">
                <a:moveTo>
                  <a:pt x="80010" y="0"/>
                </a:moveTo>
                <a:lnTo>
                  <a:pt x="0" y="55245"/>
                </a:lnTo>
                <a:lnTo>
                  <a:pt x="83820" y="112395"/>
                </a:lnTo>
                <a:lnTo>
                  <a:pt x="5715" y="169545"/>
                </a:lnTo>
                <a:lnTo>
                  <a:pt x="85725" y="219075"/>
                </a:lnTo>
                <a:lnTo>
                  <a:pt x="3810" y="274320"/>
                </a:lnTo>
                <a:lnTo>
                  <a:pt x="81915" y="321945"/>
                </a:lnTo>
                <a:lnTo>
                  <a:pt x="5715" y="379095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2D4E5CD8-9723-41F0-8202-F6B1CF3D0AB6}"/>
              </a:ext>
            </a:extLst>
          </p:cNvPr>
          <p:cNvSpPr txBox="1"/>
          <p:nvPr userDrawn="1"/>
        </p:nvSpPr>
        <p:spPr>
          <a:xfrm>
            <a:off x="-58165" y="1478557"/>
            <a:ext cx="585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953490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9F04C1-1526-42D5-9179-507C3BE1E2C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90624" y="1825625"/>
            <a:ext cx="10163175" cy="4351338"/>
          </a:xfrm>
        </p:spPr>
        <p:txBody>
          <a:bodyPr/>
          <a:lstStyle>
            <a:lvl1pPr marL="0" indent="0">
              <a:buNone/>
              <a:defRPr sz="3000" b="0"/>
            </a:lvl1pPr>
          </a:lstStyle>
          <a:p>
            <a:pPr lvl="0"/>
            <a:r>
              <a:rPr lang="pt-BR" dirty="0"/>
              <a:t>Editar conteúdo</a:t>
            </a:r>
          </a:p>
          <a:p>
            <a:pPr lvl="1"/>
            <a:r>
              <a:rPr lang="pt-BR" dirty="0"/>
              <a:t>Segundo nível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CE7F111-EA80-4DAE-95F6-1461C51CDB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1154326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E90BCA5-55F1-4294-AE73-24DA92994A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43174" y="219075"/>
            <a:ext cx="9534525" cy="828676"/>
          </a:xfrm>
        </p:spPr>
        <p:txBody>
          <a:bodyPr>
            <a:normAutofit/>
          </a:bodyPr>
          <a:lstStyle>
            <a:lvl1pPr>
              <a:lnSpc>
                <a:spcPts val="3500"/>
              </a:lnSpc>
              <a:defRPr sz="4000" b="1">
                <a:solidFill>
                  <a:schemeClr val="bg1"/>
                </a:solidFill>
              </a:defRPr>
            </a:lvl1pPr>
          </a:lstStyle>
          <a:p>
            <a:br>
              <a:rPr lang="pt-BR" dirty="0"/>
            </a:br>
            <a:r>
              <a:rPr lang="pt-BR" dirty="0"/>
              <a:t>Clique para editar o título</a:t>
            </a:r>
            <a:br>
              <a:rPr lang="pt-BR" dirty="0"/>
            </a:br>
            <a:endParaRPr lang="pt-BR" dirty="0"/>
          </a:p>
        </p:txBody>
      </p:sp>
      <p:sp>
        <p:nvSpPr>
          <p:cNvPr id="9" name="Triângulo Retângulo 8">
            <a:extLst>
              <a:ext uri="{FF2B5EF4-FFF2-40B4-BE49-F238E27FC236}">
                <a16:creationId xmlns:a16="http://schemas.microsoft.com/office/drawing/2014/main" id="{4717FD79-98BA-4AF8-8DB7-8C8397145918}"/>
              </a:ext>
            </a:extLst>
          </p:cNvPr>
          <p:cNvSpPr/>
          <p:nvPr userDrawn="1"/>
        </p:nvSpPr>
        <p:spPr>
          <a:xfrm flipH="1">
            <a:off x="75697" y="1856872"/>
            <a:ext cx="352928" cy="352928"/>
          </a:xfrm>
          <a:prstGeom prst="rtTriangle">
            <a:avLst/>
          </a:prstGeom>
          <a:solidFill>
            <a:srgbClr val="ECC5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436D03A1-E2FB-4C44-B083-82D9810DA7CF}"/>
              </a:ext>
            </a:extLst>
          </p:cNvPr>
          <p:cNvCxnSpPr/>
          <p:nvPr userDrawn="1"/>
        </p:nvCxnSpPr>
        <p:spPr>
          <a:xfrm>
            <a:off x="552527" y="1240790"/>
            <a:ext cx="0" cy="3837124"/>
          </a:xfrm>
          <a:prstGeom prst="line">
            <a:avLst/>
          </a:prstGeom>
          <a:ln w="38100" cap="rnd">
            <a:solidFill>
              <a:schemeClr val="bg1">
                <a:lumMod val="5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4759578-20B2-4069-A01B-F2E75A531E53}"/>
              </a:ext>
            </a:extLst>
          </p:cNvPr>
          <p:cNvSpPr txBox="1"/>
          <p:nvPr userDrawn="1"/>
        </p:nvSpPr>
        <p:spPr>
          <a:xfrm>
            <a:off x="-88568" y="1466850"/>
            <a:ext cx="585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rgbClr val="ECC520"/>
                </a:solidFill>
              </a:rPr>
              <a:t>+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C8FA238F-8B65-4AA6-B0D2-430E5282E080}"/>
              </a:ext>
            </a:extLst>
          </p:cNvPr>
          <p:cNvSpPr/>
          <p:nvPr userDrawn="1"/>
        </p:nvSpPr>
        <p:spPr>
          <a:xfrm rot="2700000">
            <a:off x="267450" y="897107"/>
            <a:ext cx="229616" cy="229616"/>
          </a:xfrm>
          <a:prstGeom prst="rect">
            <a:avLst/>
          </a:prstGeom>
          <a:noFill/>
          <a:ln>
            <a:solidFill>
              <a:srgbClr val="ECC5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8875B33C-B631-49F7-A0B5-C17721A8EE8A}"/>
              </a:ext>
            </a:extLst>
          </p:cNvPr>
          <p:cNvSpPr/>
          <p:nvPr userDrawn="1"/>
        </p:nvSpPr>
        <p:spPr>
          <a:xfrm rot="2700000">
            <a:off x="710576" y="1421463"/>
            <a:ext cx="111473" cy="111473"/>
          </a:xfrm>
          <a:prstGeom prst="rect">
            <a:avLst/>
          </a:prstGeom>
          <a:noFill/>
          <a:ln w="28575">
            <a:solidFill>
              <a:srgbClr val="ECC5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5FFA675-F97D-4463-BDEC-B45821B2A41A}"/>
              </a:ext>
            </a:extLst>
          </p:cNvPr>
          <p:cNvSpPr txBox="1"/>
          <p:nvPr userDrawn="1"/>
        </p:nvSpPr>
        <p:spPr>
          <a:xfrm>
            <a:off x="-40594" y="483593"/>
            <a:ext cx="585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ECC520"/>
                </a:solidFill>
              </a:rPr>
              <a:t>+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0346971-2D33-4376-BADF-5FAE2FD5A777}"/>
              </a:ext>
            </a:extLst>
          </p:cNvPr>
          <p:cNvSpPr txBox="1"/>
          <p:nvPr userDrawn="1"/>
        </p:nvSpPr>
        <p:spPr>
          <a:xfrm>
            <a:off x="414909" y="1800886"/>
            <a:ext cx="585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rgbClr val="ECC520"/>
                </a:solidFill>
              </a:rPr>
              <a:t>+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2F61497-602B-4983-9990-4EC4C32811B4}"/>
              </a:ext>
            </a:extLst>
          </p:cNvPr>
          <p:cNvSpPr txBox="1"/>
          <p:nvPr userDrawn="1"/>
        </p:nvSpPr>
        <p:spPr>
          <a:xfrm>
            <a:off x="102273" y="2210026"/>
            <a:ext cx="5852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rgbClr val="ECC520"/>
                </a:solidFill>
              </a:rPr>
              <a:t>+</a:t>
            </a:r>
          </a:p>
        </p:txBody>
      </p:sp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E99B92F5-E6F6-4382-9513-FC98B80A65E9}"/>
              </a:ext>
            </a:extLst>
          </p:cNvPr>
          <p:cNvSpPr/>
          <p:nvPr userDrawn="1"/>
        </p:nvSpPr>
        <p:spPr>
          <a:xfrm>
            <a:off x="685601" y="748760"/>
            <a:ext cx="85725" cy="379095"/>
          </a:xfrm>
          <a:custGeom>
            <a:avLst/>
            <a:gdLst>
              <a:gd name="connsiteX0" fmla="*/ 80010 w 85725"/>
              <a:gd name="connsiteY0" fmla="*/ 0 h 379095"/>
              <a:gd name="connsiteX1" fmla="*/ 0 w 85725"/>
              <a:gd name="connsiteY1" fmla="*/ 55245 h 379095"/>
              <a:gd name="connsiteX2" fmla="*/ 83820 w 85725"/>
              <a:gd name="connsiteY2" fmla="*/ 112395 h 379095"/>
              <a:gd name="connsiteX3" fmla="*/ 5715 w 85725"/>
              <a:gd name="connsiteY3" fmla="*/ 169545 h 379095"/>
              <a:gd name="connsiteX4" fmla="*/ 85725 w 85725"/>
              <a:gd name="connsiteY4" fmla="*/ 219075 h 379095"/>
              <a:gd name="connsiteX5" fmla="*/ 3810 w 85725"/>
              <a:gd name="connsiteY5" fmla="*/ 274320 h 379095"/>
              <a:gd name="connsiteX6" fmla="*/ 81915 w 85725"/>
              <a:gd name="connsiteY6" fmla="*/ 321945 h 379095"/>
              <a:gd name="connsiteX7" fmla="*/ 5715 w 85725"/>
              <a:gd name="connsiteY7" fmla="*/ 379095 h 379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5725" h="379095">
                <a:moveTo>
                  <a:pt x="80010" y="0"/>
                </a:moveTo>
                <a:lnTo>
                  <a:pt x="0" y="55245"/>
                </a:lnTo>
                <a:lnTo>
                  <a:pt x="83820" y="112395"/>
                </a:lnTo>
                <a:lnTo>
                  <a:pt x="5715" y="169545"/>
                </a:lnTo>
                <a:lnTo>
                  <a:pt x="85725" y="219075"/>
                </a:lnTo>
                <a:lnTo>
                  <a:pt x="3810" y="274320"/>
                </a:lnTo>
                <a:lnTo>
                  <a:pt x="81915" y="321945"/>
                </a:lnTo>
                <a:lnTo>
                  <a:pt x="5715" y="379095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1605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rig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Imagem 71">
            <a:extLst>
              <a:ext uri="{FF2B5EF4-FFF2-40B4-BE49-F238E27FC236}">
                <a16:creationId xmlns:a16="http://schemas.microsoft.com/office/drawing/2014/main" id="{EE0AA3F5-A92E-4A15-9EC1-0EBD15D5D2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-1"/>
            <a:ext cx="12192000" cy="6924675"/>
          </a:xfrm>
          <a:prstGeom prst="rect">
            <a:avLst/>
          </a:prstGeom>
        </p:spPr>
      </p:pic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4808E3B1-79FD-4A4D-8FEC-E44C8FFD842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81800" y="2657475"/>
            <a:ext cx="4543425" cy="4029074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pt-BR" dirty="0"/>
              <a:t>Editar conteúdo</a:t>
            </a:r>
          </a:p>
        </p:txBody>
      </p:sp>
      <p:grpSp>
        <p:nvGrpSpPr>
          <p:cNvPr id="40" name="Agrupar 39">
            <a:extLst>
              <a:ext uri="{FF2B5EF4-FFF2-40B4-BE49-F238E27FC236}">
                <a16:creationId xmlns:a16="http://schemas.microsoft.com/office/drawing/2014/main" id="{B5204C9E-295D-4621-BC31-E167B12FDD1E}"/>
              </a:ext>
            </a:extLst>
          </p:cNvPr>
          <p:cNvGrpSpPr/>
          <p:nvPr userDrawn="1"/>
        </p:nvGrpSpPr>
        <p:grpSpPr>
          <a:xfrm>
            <a:off x="10731542" y="1783214"/>
            <a:ext cx="438634" cy="441729"/>
            <a:chOff x="4273592" y="5764664"/>
            <a:chExt cx="438634" cy="441729"/>
          </a:xfrm>
        </p:grpSpPr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D3A7D798-0205-47A9-BA67-9ED6D7E89C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73592" y="5764664"/>
              <a:ext cx="438634" cy="392190"/>
            </a:xfrm>
            <a:custGeom>
              <a:avLst/>
              <a:gdLst>
                <a:gd name="T0" fmla="*/ 31 w 159"/>
                <a:gd name="T1" fmla="*/ 142 h 142"/>
                <a:gd name="T2" fmla="*/ 27 w 159"/>
                <a:gd name="T3" fmla="*/ 140 h 142"/>
                <a:gd name="T4" fmla="*/ 0 w 159"/>
                <a:gd name="T5" fmla="*/ 80 h 142"/>
                <a:gd name="T6" fmla="*/ 79 w 159"/>
                <a:gd name="T7" fmla="*/ 0 h 142"/>
                <a:gd name="T8" fmla="*/ 159 w 159"/>
                <a:gd name="T9" fmla="*/ 80 h 142"/>
                <a:gd name="T10" fmla="*/ 133 w 159"/>
                <a:gd name="T11" fmla="*/ 139 h 142"/>
                <a:gd name="T12" fmla="*/ 125 w 159"/>
                <a:gd name="T13" fmla="*/ 139 h 142"/>
                <a:gd name="T14" fmla="*/ 99 w 159"/>
                <a:gd name="T15" fmla="*/ 123 h 142"/>
                <a:gd name="T16" fmla="*/ 87 w 159"/>
                <a:gd name="T17" fmla="*/ 108 h 142"/>
                <a:gd name="T18" fmla="*/ 89 w 159"/>
                <a:gd name="T19" fmla="*/ 102 h 142"/>
                <a:gd name="T20" fmla="*/ 99 w 159"/>
                <a:gd name="T21" fmla="*/ 87 h 142"/>
                <a:gd name="T22" fmla="*/ 99 w 159"/>
                <a:gd name="T23" fmla="*/ 56 h 142"/>
                <a:gd name="T24" fmla="*/ 94 w 159"/>
                <a:gd name="T25" fmla="*/ 40 h 142"/>
                <a:gd name="T26" fmla="*/ 81 w 159"/>
                <a:gd name="T27" fmla="*/ 36 h 142"/>
                <a:gd name="T28" fmla="*/ 67 w 159"/>
                <a:gd name="T29" fmla="*/ 40 h 142"/>
                <a:gd name="T30" fmla="*/ 62 w 159"/>
                <a:gd name="T31" fmla="*/ 55 h 142"/>
                <a:gd name="T32" fmla="*/ 62 w 159"/>
                <a:gd name="T33" fmla="*/ 87 h 142"/>
                <a:gd name="T34" fmla="*/ 72 w 159"/>
                <a:gd name="T35" fmla="*/ 102 h 142"/>
                <a:gd name="T36" fmla="*/ 74 w 159"/>
                <a:gd name="T37" fmla="*/ 108 h 142"/>
                <a:gd name="T38" fmla="*/ 62 w 159"/>
                <a:gd name="T39" fmla="*/ 123 h 142"/>
                <a:gd name="T40" fmla="*/ 35 w 159"/>
                <a:gd name="T41" fmla="*/ 140 h 142"/>
                <a:gd name="T42" fmla="*/ 31 w 159"/>
                <a:gd name="T43" fmla="*/ 142 h 142"/>
                <a:gd name="T44" fmla="*/ 79 w 159"/>
                <a:gd name="T45" fmla="*/ 12 h 142"/>
                <a:gd name="T46" fmla="*/ 12 w 159"/>
                <a:gd name="T47" fmla="*/ 80 h 142"/>
                <a:gd name="T48" fmla="*/ 31 w 159"/>
                <a:gd name="T49" fmla="*/ 128 h 142"/>
                <a:gd name="T50" fmla="*/ 57 w 159"/>
                <a:gd name="T51" fmla="*/ 112 h 142"/>
                <a:gd name="T52" fmla="*/ 62 w 159"/>
                <a:gd name="T53" fmla="*/ 109 h 142"/>
                <a:gd name="T54" fmla="*/ 50 w 159"/>
                <a:gd name="T55" fmla="*/ 87 h 142"/>
                <a:gd name="T56" fmla="*/ 50 w 159"/>
                <a:gd name="T57" fmla="*/ 56 h 142"/>
                <a:gd name="T58" fmla="*/ 58 w 159"/>
                <a:gd name="T59" fmla="*/ 32 h 142"/>
                <a:gd name="T60" fmla="*/ 81 w 159"/>
                <a:gd name="T61" fmla="*/ 24 h 142"/>
                <a:gd name="T62" fmla="*/ 103 w 159"/>
                <a:gd name="T63" fmla="*/ 32 h 142"/>
                <a:gd name="T64" fmla="*/ 111 w 159"/>
                <a:gd name="T65" fmla="*/ 56 h 142"/>
                <a:gd name="T66" fmla="*/ 111 w 159"/>
                <a:gd name="T67" fmla="*/ 87 h 142"/>
                <a:gd name="T68" fmla="*/ 100 w 159"/>
                <a:gd name="T69" fmla="*/ 109 h 142"/>
                <a:gd name="T70" fmla="*/ 104 w 159"/>
                <a:gd name="T71" fmla="*/ 112 h 142"/>
                <a:gd name="T72" fmla="*/ 129 w 159"/>
                <a:gd name="T73" fmla="*/ 126 h 142"/>
                <a:gd name="T74" fmla="*/ 147 w 159"/>
                <a:gd name="T75" fmla="*/ 80 h 142"/>
                <a:gd name="T76" fmla="*/ 79 w 159"/>
                <a:gd name="T77" fmla="*/ 1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59" h="142">
                  <a:moveTo>
                    <a:pt x="31" y="142"/>
                  </a:moveTo>
                  <a:cubicBezTo>
                    <a:pt x="29" y="142"/>
                    <a:pt x="28" y="141"/>
                    <a:pt x="27" y="140"/>
                  </a:cubicBezTo>
                  <a:cubicBezTo>
                    <a:pt x="10" y="125"/>
                    <a:pt x="0" y="103"/>
                    <a:pt x="0" y="80"/>
                  </a:cubicBezTo>
                  <a:cubicBezTo>
                    <a:pt x="0" y="36"/>
                    <a:pt x="35" y="0"/>
                    <a:pt x="79" y="0"/>
                  </a:cubicBezTo>
                  <a:cubicBezTo>
                    <a:pt x="123" y="0"/>
                    <a:pt x="159" y="36"/>
                    <a:pt x="159" y="80"/>
                  </a:cubicBezTo>
                  <a:cubicBezTo>
                    <a:pt x="159" y="102"/>
                    <a:pt x="150" y="124"/>
                    <a:pt x="133" y="139"/>
                  </a:cubicBezTo>
                  <a:cubicBezTo>
                    <a:pt x="131" y="141"/>
                    <a:pt x="127" y="141"/>
                    <a:pt x="125" y="139"/>
                  </a:cubicBezTo>
                  <a:cubicBezTo>
                    <a:pt x="117" y="131"/>
                    <a:pt x="103" y="125"/>
                    <a:pt x="99" y="123"/>
                  </a:cubicBezTo>
                  <a:cubicBezTo>
                    <a:pt x="92" y="120"/>
                    <a:pt x="88" y="115"/>
                    <a:pt x="87" y="108"/>
                  </a:cubicBezTo>
                  <a:cubicBezTo>
                    <a:pt x="86" y="106"/>
                    <a:pt x="87" y="103"/>
                    <a:pt x="89" y="102"/>
                  </a:cubicBezTo>
                  <a:cubicBezTo>
                    <a:pt x="95" y="98"/>
                    <a:pt x="99" y="91"/>
                    <a:pt x="99" y="87"/>
                  </a:cubicBezTo>
                  <a:cubicBezTo>
                    <a:pt x="99" y="56"/>
                    <a:pt x="99" y="56"/>
                    <a:pt x="99" y="56"/>
                  </a:cubicBezTo>
                  <a:cubicBezTo>
                    <a:pt x="99" y="55"/>
                    <a:pt x="100" y="46"/>
                    <a:pt x="94" y="40"/>
                  </a:cubicBezTo>
                  <a:cubicBezTo>
                    <a:pt x="91" y="37"/>
                    <a:pt x="87" y="36"/>
                    <a:pt x="81" y="36"/>
                  </a:cubicBezTo>
                  <a:cubicBezTo>
                    <a:pt x="75" y="36"/>
                    <a:pt x="70" y="37"/>
                    <a:pt x="67" y="40"/>
                  </a:cubicBezTo>
                  <a:cubicBezTo>
                    <a:pt x="62" y="46"/>
                    <a:pt x="62" y="55"/>
                    <a:pt x="62" y="55"/>
                  </a:cubicBezTo>
                  <a:cubicBezTo>
                    <a:pt x="62" y="87"/>
                    <a:pt x="62" y="87"/>
                    <a:pt x="62" y="87"/>
                  </a:cubicBezTo>
                  <a:cubicBezTo>
                    <a:pt x="62" y="91"/>
                    <a:pt x="66" y="98"/>
                    <a:pt x="72" y="102"/>
                  </a:cubicBezTo>
                  <a:cubicBezTo>
                    <a:pt x="74" y="103"/>
                    <a:pt x="75" y="106"/>
                    <a:pt x="74" y="108"/>
                  </a:cubicBezTo>
                  <a:cubicBezTo>
                    <a:pt x="73" y="115"/>
                    <a:pt x="69" y="120"/>
                    <a:pt x="62" y="123"/>
                  </a:cubicBezTo>
                  <a:cubicBezTo>
                    <a:pt x="50" y="129"/>
                    <a:pt x="41" y="135"/>
                    <a:pt x="35" y="140"/>
                  </a:cubicBezTo>
                  <a:cubicBezTo>
                    <a:pt x="34" y="141"/>
                    <a:pt x="32" y="142"/>
                    <a:pt x="31" y="142"/>
                  </a:cubicBezTo>
                  <a:close/>
                  <a:moveTo>
                    <a:pt x="79" y="12"/>
                  </a:moveTo>
                  <a:cubicBezTo>
                    <a:pt x="42" y="12"/>
                    <a:pt x="12" y="43"/>
                    <a:pt x="12" y="80"/>
                  </a:cubicBezTo>
                  <a:cubicBezTo>
                    <a:pt x="12" y="98"/>
                    <a:pt x="19" y="115"/>
                    <a:pt x="31" y="128"/>
                  </a:cubicBezTo>
                  <a:cubicBezTo>
                    <a:pt x="37" y="122"/>
                    <a:pt x="46" y="117"/>
                    <a:pt x="57" y="112"/>
                  </a:cubicBezTo>
                  <a:cubicBezTo>
                    <a:pt x="59" y="112"/>
                    <a:pt x="61" y="110"/>
                    <a:pt x="62" y="109"/>
                  </a:cubicBezTo>
                  <a:cubicBezTo>
                    <a:pt x="55" y="103"/>
                    <a:pt x="50" y="94"/>
                    <a:pt x="50" y="87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0" y="55"/>
                    <a:pt x="49" y="42"/>
                    <a:pt x="58" y="32"/>
                  </a:cubicBezTo>
                  <a:cubicBezTo>
                    <a:pt x="64" y="26"/>
                    <a:pt x="71" y="24"/>
                    <a:pt x="81" y="24"/>
                  </a:cubicBezTo>
                  <a:cubicBezTo>
                    <a:pt x="90" y="24"/>
                    <a:pt x="97" y="26"/>
                    <a:pt x="103" y="32"/>
                  </a:cubicBezTo>
                  <a:cubicBezTo>
                    <a:pt x="112" y="42"/>
                    <a:pt x="111" y="55"/>
                    <a:pt x="111" y="56"/>
                  </a:cubicBezTo>
                  <a:cubicBezTo>
                    <a:pt x="111" y="87"/>
                    <a:pt x="111" y="87"/>
                    <a:pt x="111" y="87"/>
                  </a:cubicBezTo>
                  <a:cubicBezTo>
                    <a:pt x="111" y="94"/>
                    <a:pt x="107" y="103"/>
                    <a:pt x="100" y="109"/>
                  </a:cubicBezTo>
                  <a:cubicBezTo>
                    <a:pt x="101" y="110"/>
                    <a:pt x="102" y="112"/>
                    <a:pt x="104" y="112"/>
                  </a:cubicBezTo>
                  <a:cubicBezTo>
                    <a:pt x="108" y="114"/>
                    <a:pt x="119" y="119"/>
                    <a:pt x="129" y="126"/>
                  </a:cubicBezTo>
                  <a:cubicBezTo>
                    <a:pt x="140" y="114"/>
                    <a:pt x="147" y="97"/>
                    <a:pt x="147" y="80"/>
                  </a:cubicBezTo>
                  <a:cubicBezTo>
                    <a:pt x="147" y="43"/>
                    <a:pt x="117" y="12"/>
                    <a:pt x="79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5F3EC5CD-B056-46E3-980B-FBD2B5BFEB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41709" y="5830717"/>
              <a:ext cx="303431" cy="375676"/>
            </a:xfrm>
            <a:custGeom>
              <a:avLst/>
              <a:gdLst>
                <a:gd name="T0" fmla="*/ 54 w 110"/>
                <a:gd name="T1" fmla="*/ 136 h 136"/>
                <a:gd name="T2" fmla="*/ 2 w 110"/>
                <a:gd name="T3" fmla="*/ 116 h 136"/>
                <a:gd name="T4" fmla="*/ 0 w 110"/>
                <a:gd name="T5" fmla="*/ 112 h 136"/>
                <a:gd name="T6" fmla="*/ 2 w 110"/>
                <a:gd name="T7" fmla="*/ 108 h 136"/>
                <a:gd name="T8" fmla="*/ 32 w 110"/>
                <a:gd name="T9" fmla="*/ 88 h 136"/>
                <a:gd name="T10" fmla="*/ 37 w 110"/>
                <a:gd name="T11" fmla="*/ 85 h 136"/>
                <a:gd name="T12" fmla="*/ 25 w 110"/>
                <a:gd name="T13" fmla="*/ 63 h 136"/>
                <a:gd name="T14" fmla="*/ 25 w 110"/>
                <a:gd name="T15" fmla="*/ 32 h 136"/>
                <a:gd name="T16" fmla="*/ 33 w 110"/>
                <a:gd name="T17" fmla="*/ 8 h 136"/>
                <a:gd name="T18" fmla="*/ 56 w 110"/>
                <a:gd name="T19" fmla="*/ 0 h 136"/>
                <a:gd name="T20" fmla="*/ 78 w 110"/>
                <a:gd name="T21" fmla="*/ 8 h 136"/>
                <a:gd name="T22" fmla="*/ 86 w 110"/>
                <a:gd name="T23" fmla="*/ 32 h 136"/>
                <a:gd name="T24" fmla="*/ 86 w 110"/>
                <a:gd name="T25" fmla="*/ 63 h 136"/>
                <a:gd name="T26" fmla="*/ 75 w 110"/>
                <a:gd name="T27" fmla="*/ 85 h 136"/>
                <a:gd name="T28" fmla="*/ 79 w 110"/>
                <a:gd name="T29" fmla="*/ 88 h 136"/>
                <a:gd name="T30" fmla="*/ 108 w 110"/>
                <a:gd name="T31" fmla="*/ 106 h 136"/>
                <a:gd name="T32" fmla="*/ 110 w 110"/>
                <a:gd name="T33" fmla="*/ 111 h 136"/>
                <a:gd name="T34" fmla="*/ 108 w 110"/>
                <a:gd name="T35" fmla="*/ 115 h 136"/>
                <a:gd name="T36" fmla="*/ 54 w 110"/>
                <a:gd name="T37" fmla="*/ 136 h 136"/>
                <a:gd name="T38" fmla="*/ 15 w 110"/>
                <a:gd name="T39" fmla="*/ 112 h 136"/>
                <a:gd name="T40" fmla="*/ 54 w 110"/>
                <a:gd name="T41" fmla="*/ 124 h 136"/>
                <a:gd name="T42" fmla="*/ 95 w 110"/>
                <a:gd name="T43" fmla="*/ 111 h 136"/>
                <a:gd name="T44" fmla="*/ 74 w 110"/>
                <a:gd name="T45" fmla="*/ 99 h 136"/>
                <a:gd name="T46" fmla="*/ 62 w 110"/>
                <a:gd name="T47" fmla="*/ 84 h 136"/>
                <a:gd name="T48" fmla="*/ 64 w 110"/>
                <a:gd name="T49" fmla="*/ 78 h 136"/>
                <a:gd name="T50" fmla="*/ 74 w 110"/>
                <a:gd name="T51" fmla="*/ 63 h 136"/>
                <a:gd name="T52" fmla="*/ 74 w 110"/>
                <a:gd name="T53" fmla="*/ 32 h 136"/>
                <a:gd name="T54" fmla="*/ 69 w 110"/>
                <a:gd name="T55" fmla="*/ 16 h 136"/>
                <a:gd name="T56" fmla="*/ 56 w 110"/>
                <a:gd name="T57" fmla="*/ 12 h 136"/>
                <a:gd name="T58" fmla="*/ 42 w 110"/>
                <a:gd name="T59" fmla="*/ 16 h 136"/>
                <a:gd name="T60" fmla="*/ 37 w 110"/>
                <a:gd name="T61" fmla="*/ 31 h 136"/>
                <a:gd name="T62" fmla="*/ 37 w 110"/>
                <a:gd name="T63" fmla="*/ 63 h 136"/>
                <a:gd name="T64" fmla="*/ 47 w 110"/>
                <a:gd name="T65" fmla="*/ 78 h 136"/>
                <a:gd name="T66" fmla="*/ 49 w 110"/>
                <a:gd name="T67" fmla="*/ 84 h 136"/>
                <a:gd name="T68" fmla="*/ 37 w 110"/>
                <a:gd name="T69" fmla="*/ 99 h 136"/>
                <a:gd name="T70" fmla="*/ 15 w 110"/>
                <a:gd name="T71" fmla="*/ 112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0" h="136">
                  <a:moveTo>
                    <a:pt x="54" y="136"/>
                  </a:moveTo>
                  <a:cubicBezTo>
                    <a:pt x="35" y="136"/>
                    <a:pt x="16" y="129"/>
                    <a:pt x="2" y="116"/>
                  </a:cubicBezTo>
                  <a:cubicBezTo>
                    <a:pt x="1" y="115"/>
                    <a:pt x="0" y="114"/>
                    <a:pt x="0" y="112"/>
                  </a:cubicBezTo>
                  <a:cubicBezTo>
                    <a:pt x="0" y="110"/>
                    <a:pt x="0" y="109"/>
                    <a:pt x="2" y="108"/>
                  </a:cubicBezTo>
                  <a:cubicBezTo>
                    <a:pt x="8" y="101"/>
                    <a:pt x="18" y="95"/>
                    <a:pt x="32" y="88"/>
                  </a:cubicBezTo>
                  <a:cubicBezTo>
                    <a:pt x="34" y="88"/>
                    <a:pt x="36" y="86"/>
                    <a:pt x="37" y="85"/>
                  </a:cubicBezTo>
                  <a:cubicBezTo>
                    <a:pt x="30" y="79"/>
                    <a:pt x="25" y="70"/>
                    <a:pt x="25" y="6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1"/>
                    <a:pt x="24" y="18"/>
                    <a:pt x="33" y="8"/>
                  </a:cubicBezTo>
                  <a:cubicBezTo>
                    <a:pt x="39" y="2"/>
                    <a:pt x="46" y="0"/>
                    <a:pt x="56" y="0"/>
                  </a:cubicBezTo>
                  <a:cubicBezTo>
                    <a:pt x="65" y="0"/>
                    <a:pt x="72" y="2"/>
                    <a:pt x="78" y="8"/>
                  </a:cubicBezTo>
                  <a:cubicBezTo>
                    <a:pt x="87" y="18"/>
                    <a:pt x="86" y="31"/>
                    <a:pt x="86" y="32"/>
                  </a:cubicBezTo>
                  <a:cubicBezTo>
                    <a:pt x="86" y="63"/>
                    <a:pt x="86" y="63"/>
                    <a:pt x="86" y="63"/>
                  </a:cubicBezTo>
                  <a:cubicBezTo>
                    <a:pt x="86" y="70"/>
                    <a:pt x="82" y="79"/>
                    <a:pt x="75" y="85"/>
                  </a:cubicBezTo>
                  <a:cubicBezTo>
                    <a:pt x="76" y="86"/>
                    <a:pt x="77" y="88"/>
                    <a:pt x="79" y="88"/>
                  </a:cubicBezTo>
                  <a:cubicBezTo>
                    <a:pt x="84" y="91"/>
                    <a:pt x="98" y="97"/>
                    <a:pt x="108" y="106"/>
                  </a:cubicBezTo>
                  <a:cubicBezTo>
                    <a:pt x="109" y="107"/>
                    <a:pt x="110" y="109"/>
                    <a:pt x="110" y="111"/>
                  </a:cubicBezTo>
                  <a:cubicBezTo>
                    <a:pt x="110" y="112"/>
                    <a:pt x="109" y="114"/>
                    <a:pt x="108" y="115"/>
                  </a:cubicBezTo>
                  <a:cubicBezTo>
                    <a:pt x="93" y="128"/>
                    <a:pt x="74" y="136"/>
                    <a:pt x="54" y="136"/>
                  </a:cubicBezTo>
                  <a:close/>
                  <a:moveTo>
                    <a:pt x="15" y="112"/>
                  </a:moveTo>
                  <a:cubicBezTo>
                    <a:pt x="27" y="120"/>
                    <a:pt x="40" y="124"/>
                    <a:pt x="54" y="124"/>
                  </a:cubicBezTo>
                  <a:cubicBezTo>
                    <a:pt x="69" y="124"/>
                    <a:pt x="83" y="119"/>
                    <a:pt x="95" y="111"/>
                  </a:cubicBezTo>
                  <a:cubicBezTo>
                    <a:pt x="87" y="105"/>
                    <a:pt x="77" y="101"/>
                    <a:pt x="74" y="99"/>
                  </a:cubicBezTo>
                  <a:cubicBezTo>
                    <a:pt x="67" y="96"/>
                    <a:pt x="63" y="91"/>
                    <a:pt x="62" y="84"/>
                  </a:cubicBezTo>
                  <a:cubicBezTo>
                    <a:pt x="61" y="82"/>
                    <a:pt x="62" y="79"/>
                    <a:pt x="64" y="78"/>
                  </a:cubicBezTo>
                  <a:cubicBezTo>
                    <a:pt x="70" y="74"/>
                    <a:pt x="74" y="67"/>
                    <a:pt x="74" y="63"/>
                  </a:cubicBezTo>
                  <a:cubicBezTo>
                    <a:pt x="74" y="32"/>
                    <a:pt x="74" y="32"/>
                    <a:pt x="74" y="32"/>
                  </a:cubicBezTo>
                  <a:cubicBezTo>
                    <a:pt x="74" y="31"/>
                    <a:pt x="75" y="22"/>
                    <a:pt x="69" y="16"/>
                  </a:cubicBezTo>
                  <a:cubicBezTo>
                    <a:pt x="66" y="13"/>
                    <a:pt x="62" y="12"/>
                    <a:pt x="56" y="12"/>
                  </a:cubicBezTo>
                  <a:cubicBezTo>
                    <a:pt x="50" y="12"/>
                    <a:pt x="45" y="13"/>
                    <a:pt x="42" y="16"/>
                  </a:cubicBezTo>
                  <a:cubicBezTo>
                    <a:pt x="37" y="22"/>
                    <a:pt x="37" y="31"/>
                    <a:pt x="37" y="31"/>
                  </a:cubicBezTo>
                  <a:cubicBezTo>
                    <a:pt x="37" y="63"/>
                    <a:pt x="37" y="63"/>
                    <a:pt x="37" y="63"/>
                  </a:cubicBezTo>
                  <a:cubicBezTo>
                    <a:pt x="37" y="67"/>
                    <a:pt x="41" y="74"/>
                    <a:pt x="47" y="78"/>
                  </a:cubicBezTo>
                  <a:cubicBezTo>
                    <a:pt x="49" y="79"/>
                    <a:pt x="50" y="82"/>
                    <a:pt x="49" y="84"/>
                  </a:cubicBezTo>
                  <a:cubicBezTo>
                    <a:pt x="48" y="91"/>
                    <a:pt x="44" y="96"/>
                    <a:pt x="37" y="99"/>
                  </a:cubicBezTo>
                  <a:cubicBezTo>
                    <a:pt x="28" y="103"/>
                    <a:pt x="21" y="108"/>
                    <a:pt x="15" y="1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</p:grpSp>
      <p:sp>
        <p:nvSpPr>
          <p:cNvPr id="43" name="Freeform 20">
            <a:extLst>
              <a:ext uri="{FF2B5EF4-FFF2-40B4-BE49-F238E27FC236}">
                <a16:creationId xmlns:a16="http://schemas.microsoft.com/office/drawing/2014/main" id="{E5DB94A8-4DE5-4017-BD8A-9F11C9D2A067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551960" y="1200090"/>
            <a:ext cx="192999" cy="192999"/>
          </a:xfrm>
          <a:custGeom>
            <a:avLst/>
            <a:gdLst>
              <a:gd name="T0" fmla="*/ 35 w 70"/>
              <a:gd name="T1" fmla="*/ 70 h 70"/>
              <a:gd name="T2" fmla="*/ 0 w 70"/>
              <a:gd name="T3" fmla="*/ 35 h 70"/>
              <a:gd name="T4" fmla="*/ 35 w 70"/>
              <a:gd name="T5" fmla="*/ 0 h 70"/>
              <a:gd name="T6" fmla="*/ 70 w 70"/>
              <a:gd name="T7" fmla="*/ 35 h 70"/>
              <a:gd name="T8" fmla="*/ 35 w 70"/>
              <a:gd name="T9" fmla="*/ 70 h 70"/>
              <a:gd name="T10" fmla="*/ 35 w 70"/>
              <a:gd name="T11" fmla="*/ 12 h 70"/>
              <a:gd name="T12" fmla="*/ 12 w 70"/>
              <a:gd name="T13" fmla="*/ 35 h 70"/>
              <a:gd name="T14" fmla="*/ 35 w 70"/>
              <a:gd name="T15" fmla="*/ 58 h 70"/>
              <a:gd name="T16" fmla="*/ 58 w 70"/>
              <a:gd name="T17" fmla="*/ 35 h 70"/>
              <a:gd name="T18" fmla="*/ 35 w 70"/>
              <a:gd name="T19" fmla="*/ 12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0" h="70">
                <a:moveTo>
                  <a:pt x="35" y="70"/>
                </a:moveTo>
                <a:cubicBezTo>
                  <a:pt x="16" y="70"/>
                  <a:pt x="0" y="54"/>
                  <a:pt x="0" y="35"/>
                </a:cubicBezTo>
                <a:cubicBezTo>
                  <a:pt x="0" y="16"/>
                  <a:pt x="16" y="0"/>
                  <a:pt x="35" y="0"/>
                </a:cubicBezTo>
                <a:cubicBezTo>
                  <a:pt x="54" y="0"/>
                  <a:pt x="70" y="16"/>
                  <a:pt x="70" y="35"/>
                </a:cubicBezTo>
                <a:cubicBezTo>
                  <a:pt x="70" y="54"/>
                  <a:pt x="54" y="70"/>
                  <a:pt x="35" y="70"/>
                </a:cubicBezTo>
                <a:close/>
                <a:moveTo>
                  <a:pt x="35" y="12"/>
                </a:moveTo>
                <a:cubicBezTo>
                  <a:pt x="22" y="12"/>
                  <a:pt x="12" y="22"/>
                  <a:pt x="12" y="35"/>
                </a:cubicBezTo>
                <a:cubicBezTo>
                  <a:pt x="12" y="47"/>
                  <a:pt x="22" y="58"/>
                  <a:pt x="35" y="58"/>
                </a:cubicBezTo>
                <a:cubicBezTo>
                  <a:pt x="48" y="58"/>
                  <a:pt x="58" y="47"/>
                  <a:pt x="58" y="35"/>
                </a:cubicBezTo>
                <a:cubicBezTo>
                  <a:pt x="58" y="22"/>
                  <a:pt x="48" y="12"/>
                  <a:pt x="35" y="12"/>
                </a:cubicBezTo>
                <a:close/>
              </a:path>
            </a:pathLst>
          </a:custGeom>
          <a:solidFill>
            <a:srgbClr val="ECC52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grpSp>
        <p:nvGrpSpPr>
          <p:cNvPr id="44" name="Agrupar 43">
            <a:extLst>
              <a:ext uri="{FF2B5EF4-FFF2-40B4-BE49-F238E27FC236}">
                <a16:creationId xmlns:a16="http://schemas.microsoft.com/office/drawing/2014/main" id="{AFAF5818-D338-46A5-B9A0-1569356EA15A}"/>
              </a:ext>
            </a:extLst>
          </p:cNvPr>
          <p:cNvGrpSpPr/>
          <p:nvPr userDrawn="1"/>
        </p:nvGrpSpPr>
        <p:grpSpPr>
          <a:xfrm>
            <a:off x="10410565" y="1802823"/>
            <a:ext cx="196096" cy="196095"/>
            <a:chOff x="3952615" y="5784273"/>
            <a:chExt cx="196096" cy="196095"/>
          </a:xfrm>
        </p:grpSpPr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23E82562-D351-4800-9C62-26807111BFD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5712" y="5786338"/>
              <a:ext cx="72245" cy="72245"/>
            </a:xfrm>
            <a:custGeom>
              <a:avLst/>
              <a:gdLst>
                <a:gd name="T0" fmla="*/ 19 w 26"/>
                <a:gd name="T1" fmla="*/ 26 h 26"/>
                <a:gd name="T2" fmla="*/ 15 w 26"/>
                <a:gd name="T3" fmla="*/ 24 h 26"/>
                <a:gd name="T4" fmla="*/ 2 w 26"/>
                <a:gd name="T5" fmla="*/ 11 h 26"/>
                <a:gd name="T6" fmla="*/ 2 w 26"/>
                <a:gd name="T7" fmla="*/ 3 h 26"/>
                <a:gd name="T8" fmla="*/ 11 w 26"/>
                <a:gd name="T9" fmla="*/ 3 h 26"/>
                <a:gd name="T10" fmla="*/ 24 w 26"/>
                <a:gd name="T11" fmla="*/ 15 h 26"/>
                <a:gd name="T12" fmla="*/ 24 w 26"/>
                <a:gd name="T13" fmla="*/ 24 h 26"/>
                <a:gd name="T14" fmla="*/ 19 w 26"/>
                <a:gd name="T1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6">
                  <a:moveTo>
                    <a:pt x="19" y="26"/>
                  </a:moveTo>
                  <a:cubicBezTo>
                    <a:pt x="18" y="26"/>
                    <a:pt x="16" y="25"/>
                    <a:pt x="15" y="24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9"/>
                    <a:pt x="0" y="5"/>
                    <a:pt x="2" y="3"/>
                  </a:cubicBezTo>
                  <a:cubicBezTo>
                    <a:pt x="5" y="0"/>
                    <a:pt x="9" y="0"/>
                    <a:pt x="11" y="3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6" y="18"/>
                    <a:pt x="26" y="22"/>
                    <a:pt x="24" y="24"/>
                  </a:cubicBezTo>
                  <a:cubicBezTo>
                    <a:pt x="23" y="25"/>
                    <a:pt x="21" y="26"/>
                    <a:pt x="19" y="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46" name="Freeform 26">
              <a:extLst>
                <a:ext uri="{FF2B5EF4-FFF2-40B4-BE49-F238E27FC236}">
                  <a16:creationId xmlns:a16="http://schemas.microsoft.com/office/drawing/2014/main" id="{695C5096-721B-4146-B897-41AB5D05C8C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7497" y="5908123"/>
              <a:ext cx="71214" cy="72245"/>
            </a:xfrm>
            <a:custGeom>
              <a:avLst/>
              <a:gdLst>
                <a:gd name="T0" fmla="*/ 20 w 26"/>
                <a:gd name="T1" fmla="*/ 26 h 26"/>
                <a:gd name="T2" fmla="*/ 15 w 26"/>
                <a:gd name="T3" fmla="*/ 24 h 26"/>
                <a:gd name="T4" fmla="*/ 3 w 26"/>
                <a:gd name="T5" fmla="*/ 11 h 26"/>
                <a:gd name="T6" fmla="*/ 3 w 26"/>
                <a:gd name="T7" fmla="*/ 3 h 26"/>
                <a:gd name="T8" fmla="*/ 11 w 26"/>
                <a:gd name="T9" fmla="*/ 3 h 26"/>
                <a:gd name="T10" fmla="*/ 24 w 26"/>
                <a:gd name="T11" fmla="*/ 16 h 26"/>
                <a:gd name="T12" fmla="*/ 24 w 26"/>
                <a:gd name="T13" fmla="*/ 24 h 26"/>
                <a:gd name="T14" fmla="*/ 20 w 26"/>
                <a:gd name="T1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6">
                  <a:moveTo>
                    <a:pt x="20" y="26"/>
                  </a:moveTo>
                  <a:cubicBezTo>
                    <a:pt x="18" y="26"/>
                    <a:pt x="17" y="25"/>
                    <a:pt x="15" y="24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0" y="9"/>
                    <a:pt x="0" y="5"/>
                    <a:pt x="3" y="3"/>
                  </a:cubicBezTo>
                  <a:cubicBezTo>
                    <a:pt x="5" y="0"/>
                    <a:pt x="9" y="0"/>
                    <a:pt x="11" y="3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6" y="18"/>
                    <a:pt x="26" y="22"/>
                    <a:pt x="24" y="24"/>
                  </a:cubicBezTo>
                  <a:cubicBezTo>
                    <a:pt x="23" y="25"/>
                    <a:pt x="21" y="26"/>
                    <a:pt x="20" y="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47" name="Freeform 27">
              <a:extLst>
                <a:ext uri="{FF2B5EF4-FFF2-40B4-BE49-F238E27FC236}">
                  <a16:creationId xmlns:a16="http://schemas.microsoft.com/office/drawing/2014/main" id="{2BB392E9-B284-4F77-8450-80522254AB09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2615" y="5905026"/>
              <a:ext cx="72245" cy="72245"/>
            </a:xfrm>
            <a:custGeom>
              <a:avLst/>
              <a:gdLst>
                <a:gd name="T0" fmla="*/ 6 w 26"/>
                <a:gd name="T1" fmla="*/ 26 h 26"/>
                <a:gd name="T2" fmla="*/ 2 w 26"/>
                <a:gd name="T3" fmla="*/ 24 h 26"/>
                <a:gd name="T4" fmla="*/ 2 w 26"/>
                <a:gd name="T5" fmla="*/ 15 h 26"/>
                <a:gd name="T6" fmla="*/ 15 w 26"/>
                <a:gd name="T7" fmla="*/ 3 h 26"/>
                <a:gd name="T8" fmla="*/ 23 w 26"/>
                <a:gd name="T9" fmla="*/ 3 h 26"/>
                <a:gd name="T10" fmla="*/ 23 w 26"/>
                <a:gd name="T11" fmla="*/ 11 h 26"/>
                <a:gd name="T12" fmla="*/ 11 w 26"/>
                <a:gd name="T13" fmla="*/ 24 h 26"/>
                <a:gd name="T14" fmla="*/ 6 w 26"/>
                <a:gd name="T1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6">
                  <a:moveTo>
                    <a:pt x="6" y="26"/>
                  </a:moveTo>
                  <a:cubicBezTo>
                    <a:pt x="5" y="26"/>
                    <a:pt x="3" y="25"/>
                    <a:pt x="2" y="24"/>
                  </a:cubicBezTo>
                  <a:cubicBezTo>
                    <a:pt x="0" y="21"/>
                    <a:pt x="0" y="18"/>
                    <a:pt x="2" y="15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7" y="0"/>
                    <a:pt x="21" y="0"/>
                    <a:pt x="23" y="3"/>
                  </a:cubicBezTo>
                  <a:cubicBezTo>
                    <a:pt x="26" y="5"/>
                    <a:pt x="26" y="9"/>
                    <a:pt x="23" y="11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9" y="25"/>
                    <a:pt x="8" y="26"/>
                    <a:pt x="6" y="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48" name="Freeform 28">
              <a:extLst>
                <a:ext uri="{FF2B5EF4-FFF2-40B4-BE49-F238E27FC236}">
                  <a16:creationId xmlns:a16="http://schemas.microsoft.com/office/drawing/2014/main" id="{FB3F3D38-98F7-4240-8C75-D02C7571C40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4400" y="5784273"/>
              <a:ext cx="72245" cy="69150"/>
            </a:xfrm>
            <a:custGeom>
              <a:avLst/>
              <a:gdLst>
                <a:gd name="T0" fmla="*/ 7 w 26"/>
                <a:gd name="T1" fmla="*/ 25 h 25"/>
                <a:gd name="T2" fmla="*/ 2 w 26"/>
                <a:gd name="T3" fmla="*/ 24 h 25"/>
                <a:gd name="T4" fmla="*/ 2 w 26"/>
                <a:gd name="T5" fmla="*/ 15 h 25"/>
                <a:gd name="T6" fmla="*/ 15 w 26"/>
                <a:gd name="T7" fmla="*/ 2 h 25"/>
                <a:gd name="T8" fmla="*/ 24 w 26"/>
                <a:gd name="T9" fmla="*/ 2 h 25"/>
                <a:gd name="T10" fmla="*/ 24 w 26"/>
                <a:gd name="T11" fmla="*/ 11 h 25"/>
                <a:gd name="T12" fmla="*/ 11 w 26"/>
                <a:gd name="T13" fmla="*/ 24 h 25"/>
                <a:gd name="T14" fmla="*/ 7 w 26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5">
                  <a:moveTo>
                    <a:pt x="7" y="25"/>
                  </a:moveTo>
                  <a:cubicBezTo>
                    <a:pt x="5" y="25"/>
                    <a:pt x="4" y="25"/>
                    <a:pt x="2" y="24"/>
                  </a:cubicBezTo>
                  <a:cubicBezTo>
                    <a:pt x="0" y="21"/>
                    <a:pt x="0" y="17"/>
                    <a:pt x="2" y="15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7" y="0"/>
                    <a:pt x="21" y="0"/>
                    <a:pt x="24" y="2"/>
                  </a:cubicBezTo>
                  <a:cubicBezTo>
                    <a:pt x="26" y="5"/>
                    <a:pt x="26" y="9"/>
                    <a:pt x="24" y="11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5"/>
                    <a:pt x="8" y="25"/>
                    <a:pt x="7" y="2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</p:grp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C07936CA-2CED-40C5-BAF5-DC69ED59D3B9}"/>
              </a:ext>
            </a:extLst>
          </p:cNvPr>
          <p:cNvGrpSpPr/>
          <p:nvPr userDrawn="1"/>
        </p:nvGrpSpPr>
        <p:grpSpPr>
          <a:xfrm>
            <a:off x="10987497" y="1313618"/>
            <a:ext cx="199191" cy="196096"/>
            <a:chOff x="4529547" y="5295068"/>
            <a:chExt cx="199191" cy="196096"/>
          </a:xfrm>
        </p:grpSpPr>
        <p:sp>
          <p:nvSpPr>
            <p:cNvPr id="50" name="Freeform 33">
              <a:extLst>
                <a:ext uri="{FF2B5EF4-FFF2-40B4-BE49-F238E27FC236}">
                  <a16:creationId xmlns:a16="http://schemas.microsoft.com/office/drawing/2014/main" id="{DE4B3249-C15C-4740-999F-132CE9897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5740" y="5298164"/>
              <a:ext cx="71214" cy="71214"/>
            </a:xfrm>
            <a:custGeom>
              <a:avLst/>
              <a:gdLst>
                <a:gd name="T0" fmla="*/ 19 w 26"/>
                <a:gd name="T1" fmla="*/ 26 h 26"/>
                <a:gd name="T2" fmla="*/ 15 w 26"/>
                <a:gd name="T3" fmla="*/ 24 h 26"/>
                <a:gd name="T4" fmla="*/ 2 w 26"/>
                <a:gd name="T5" fmla="*/ 11 h 26"/>
                <a:gd name="T6" fmla="*/ 2 w 26"/>
                <a:gd name="T7" fmla="*/ 3 h 26"/>
                <a:gd name="T8" fmla="*/ 10 w 26"/>
                <a:gd name="T9" fmla="*/ 3 h 26"/>
                <a:gd name="T10" fmla="*/ 23 w 26"/>
                <a:gd name="T11" fmla="*/ 16 h 26"/>
                <a:gd name="T12" fmla="*/ 23 w 26"/>
                <a:gd name="T13" fmla="*/ 24 h 26"/>
                <a:gd name="T14" fmla="*/ 19 w 26"/>
                <a:gd name="T1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6">
                  <a:moveTo>
                    <a:pt x="19" y="26"/>
                  </a:moveTo>
                  <a:cubicBezTo>
                    <a:pt x="17" y="26"/>
                    <a:pt x="16" y="25"/>
                    <a:pt x="15" y="24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9"/>
                    <a:pt x="0" y="5"/>
                    <a:pt x="2" y="3"/>
                  </a:cubicBezTo>
                  <a:cubicBezTo>
                    <a:pt x="4" y="0"/>
                    <a:pt x="8" y="0"/>
                    <a:pt x="10" y="3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6" y="18"/>
                    <a:pt x="26" y="22"/>
                    <a:pt x="23" y="24"/>
                  </a:cubicBezTo>
                  <a:cubicBezTo>
                    <a:pt x="22" y="25"/>
                    <a:pt x="21" y="26"/>
                    <a:pt x="19" y="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51" name="Freeform 34">
              <a:extLst>
                <a:ext uri="{FF2B5EF4-FFF2-40B4-BE49-F238E27FC236}">
                  <a16:creationId xmlns:a16="http://schemas.microsoft.com/office/drawing/2014/main" id="{6EF87E30-BA22-454C-9A0F-C102109D8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6493" y="5422014"/>
              <a:ext cx="72245" cy="69150"/>
            </a:xfrm>
            <a:custGeom>
              <a:avLst/>
              <a:gdLst>
                <a:gd name="T0" fmla="*/ 19 w 26"/>
                <a:gd name="T1" fmla="*/ 25 h 25"/>
                <a:gd name="T2" fmla="*/ 15 w 26"/>
                <a:gd name="T3" fmla="*/ 23 h 25"/>
                <a:gd name="T4" fmla="*/ 2 w 26"/>
                <a:gd name="T5" fmla="*/ 10 h 25"/>
                <a:gd name="T6" fmla="*/ 2 w 26"/>
                <a:gd name="T7" fmla="*/ 2 h 25"/>
                <a:gd name="T8" fmla="*/ 11 w 26"/>
                <a:gd name="T9" fmla="*/ 2 h 25"/>
                <a:gd name="T10" fmla="*/ 23 w 26"/>
                <a:gd name="T11" fmla="*/ 15 h 25"/>
                <a:gd name="T12" fmla="*/ 23 w 26"/>
                <a:gd name="T13" fmla="*/ 23 h 25"/>
                <a:gd name="T14" fmla="*/ 19 w 26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5">
                  <a:moveTo>
                    <a:pt x="19" y="25"/>
                  </a:moveTo>
                  <a:cubicBezTo>
                    <a:pt x="18" y="25"/>
                    <a:pt x="16" y="24"/>
                    <a:pt x="15" y="23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0" y="8"/>
                    <a:pt x="0" y="4"/>
                    <a:pt x="2" y="2"/>
                  </a:cubicBezTo>
                  <a:cubicBezTo>
                    <a:pt x="5" y="0"/>
                    <a:pt x="8" y="0"/>
                    <a:pt x="11" y="2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6" y="17"/>
                    <a:pt x="26" y="21"/>
                    <a:pt x="23" y="23"/>
                  </a:cubicBezTo>
                  <a:cubicBezTo>
                    <a:pt x="22" y="24"/>
                    <a:pt x="21" y="25"/>
                    <a:pt x="19" y="2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52" name="Freeform 35">
              <a:extLst>
                <a:ext uri="{FF2B5EF4-FFF2-40B4-BE49-F238E27FC236}">
                  <a16:creationId xmlns:a16="http://schemas.microsoft.com/office/drawing/2014/main" id="{CDC77AD6-89C6-4101-BECD-DDB9251849D6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9547" y="5416854"/>
              <a:ext cx="72245" cy="71214"/>
            </a:xfrm>
            <a:custGeom>
              <a:avLst/>
              <a:gdLst>
                <a:gd name="T0" fmla="*/ 7 w 26"/>
                <a:gd name="T1" fmla="*/ 26 h 26"/>
                <a:gd name="T2" fmla="*/ 3 w 26"/>
                <a:gd name="T3" fmla="*/ 24 h 26"/>
                <a:gd name="T4" fmla="*/ 3 w 26"/>
                <a:gd name="T5" fmla="*/ 15 h 26"/>
                <a:gd name="T6" fmla="*/ 15 w 26"/>
                <a:gd name="T7" fmla="*/ 3 h 26"/>
                <a:gd name="T8" fmla="*/ 24 w 26"/>
                <a:gd name="T9" fmla="*/ 3 h 26"/>
                <a:gd name="T10" fmla="*/ 24 w 26"/>
                <a:gd name="T11" fmla="*/ 11 h 26"/>
                <a:gd name="T12" fmla="*/ 11 w 26"/>
                <a:gd name="T13" fmla="*/ 24 h 26"/>
                <a:gd name="T14" fmla="*/ 7 w 26"/>
                <a:gd name="T1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6">
                  <a:moveTo>
                    <a:pt x="7" y="26"/>
                  </a:moveTo>
                  <a:cubicBezTo>
                    <a:pt x="5" y="26"/>
                    <a:pt x="4" y="25"/>
                    <a:pt x="3" y="24"/>
                  </a:cubicBezTo>
                  <a:cubicBezTo>
                    <a:pt x="0" y="22"/>
                    <a:pt x="0" y="18"/>
                    <a:pt x="3" y="15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8" y="0"/>
                    <a:pt x="22" y="0"/>
                    <a:pt x="24" y="3"/>
                  </a:cubicBezTo>
                  <a:cubicBezTo>
                    <a:pt x="26" y="5"/>
                    <a:pt x="26" y="9"/>
                    <a:pt x="24" y="11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5"/>
                    <a:pt x="9" y="26"/>
                    <a:pt x="7" y="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53" name="Freeform 36">
              <a:extLst>
                <a:ext uri="{FF2B5EF4-FFF2-40B4-BE49-F238E27FC236}">
                  <a16:creationId xmlns:a16="http://schemas.microsoft.com/office/drawing/2014/main" id="{02ABA7CF-7C45-4154-90E4-395C93028C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4428" y="5295068"/>
              <a:ext cx="68117" cy="71214"/>
            </a:xfrm>
            <a:custGeom>
              <a:avLst/>
              <a:gdLst>
                <a:gd name="T0" fmla="*/ 6 w 25"/>
                <a:gd name="T1" fmla="*/ 26 h 26"/>
                <a:gd name="T2" fmla="*/ 2 w 25"/>
                <a:gd name="T3" fmla="*/ 24 h 26"/>
                <a:gd name="T4" fmla="*/ 2 w 25"/>
                <a:gd name="T5" fmla="*/ 15 h 26"/>
                <a:gd name="T6" fmla="*/ 15 w 25"/>
                <a:gd name="T7" fmla="*/ 3 h 26"/>
                <a:gd name="T8" fmla="*/ 23 w 25"/>
                <a:gd name="T9" fmla="*/ 3 h 26"/>
                <a:gd name="T10" fmla="*/ 23 w 25"/>
                <a:gd name="T11" fmla="*/ 11 h 26"/>
                <a:gd name="T12" fmla="*/ 10 w 25"/>
                <a:gd name="T13" fmla="*/ 24 h 26"/>
                <a:gd name="T14" fmla="*/ 6 w 25"/>
                <a:gd name="T1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6">
                  <a:moveTo>
                    <a:pt x="6" y="26"/>
                  </a:moveTo>
                  <a:cubicBezTo>
                    <a:pt x="5" y="26"/>
                    <a:pt x="3" y="25"/>
                    <a:pt x="2" y="24"/>
                  </a:cubicBezTo>
                  <a:cubicBezTo>
                    <a:pt x="0" y="21"/>
                    <a:pt x="0" y="18"/>
                    <a:pt x="2" y="15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7" y="0"/>
                    <a:pt x="21" y="0"/>
                    <a:pt x="23" y="3"/>
                  </a:cubicBezTo>
                  <a:cubicBezTo>
                    <a:pt x="25" y="5"/>
                    <a:pt x="25" y="9"/>
                    <a:pt x="23" y="11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9" y="25"/>
                    <a:pt x="8" y="26"/>
                    <a:pt x="6" y="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</p:grpSp>
      <p:cxnSp>
        <p:nvCxnSpPr>
          <p:cNvPr id="63" name="Conector reto 62">
            <a:extLst>
              <a:ext uri="{FF2B5EF4-FFF2-40B4-BE49-F238E27FC236}">
                <a16:creationId xmlns:a16="http://schemas.microsoft.com/office/drawing/2014/main" id="{C55035C8-AF96-4494-90B6-DC68448FD893}"/>
              </a:ext>
            </a:extLst>
          </p:cNvPr>
          <p:cNvCxnSpPr/>
          <p:nvPr userDrawn="1"/>
        </p:nvCxnSpPr>
        <p:spPr>
          <a:xfrm>
            <a:off x="11450955" y="1252497"/>
            <a:ext cx="0" cy="3581072"/>
          </a:xfrm>
          <a:prstGeom prst="line">
            <a:avLst/>
          </a:prstGeom>
          <a:ln w="38100" cap="rnd">
            <a:solidFill>
              <a:schemeClr val="bg1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tângulo 63">
            <a:extLst>
              <a:ext uri="{FF2B5EF4-FFF2-40B4-BE49-F238E27FC236}">
                <a16:creationId xmlns:a16="http://schemas.microsoft.com/office/drawing/2014/main" id="{08194EC5-F285-402B-9B4C-DFBFA430AE82}"/>
              </a:ext>
            </a:extLst>
          </p:cNvPr>
          <p:cNvSpPr/>
          <p:nvPr userDrawn="1"/>
        </p:nvSpPr>
        <p:spPr>
          <a:xfrm rot="2700000">
            <a:off x="11165878" y="908814"/>
            <a:ext cx="229616" cy="22961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65" name="Retângulo 64">
            <a:extLst>
              <a:ext uri="{FF2B5EF4-FFF2-40B4-BE49-F238E27FC236}">
                <a16:creationId xmlns:a16="http://schemas.microsoft.com/office/drawing/2014/main" id="{F27003BE-41AE-4D5A-A66A-AF31A5133831}"/>
              </a:ext>
            </a:extLst>
          </p:cNvPr>
          <p:cNvSpPr/>
          <p:nvPr userDrawn="1"/>
        </p:nvSpPr>
        <p:spPr>
          <a:xfrm rot="2700000">
            <a:off x="11609004" y="1433170"/>
            <a:ext cx="111473" cy="111473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66" name="CaixaDeTexto 65">
            <a:extLst>
              <a:ext uri="{FF2B5EF4-FFF2-40B4-BE49-F238E27FC236}">
                <a16:creationId xmlns:a16="http://schemas.microsoft.com/office/drawing/2014/main" id="{5B29B644-58AE-4FDE-8BAC-AC5859961BD0}"/>
              </a:ext>
            </a:extLst>
          </p:cNvPr>
          <p:cNvSpPr txBox="1"/>
          <p:nvPr userDrawn="1"/>
        </p:nvSpPr>
        <p:spPr>
          <a:xfrm>
            <a:off x="10857834" y="495300"/>
            <a:ext cx="585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ECC520"/>
                </a:solidFill>
              </a:rPr>
              <a:t>+</a:t>
            </a:r>
          </a:p>
        </p:txBody>
      </p: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31055C5B-3C27-45AF-BD16-A9423A39596F}"/>
              </a:ext>
            </a:extLst>
          </p:cNvPr>
          <p:cNvSpPr txBox="1"/>
          <p:nvPr userDrawn="1"/>
        </p:nvSpPr>
        <p:spPr>
          <a:xfrm>
            <a:off x="11343817" y="1812593"/>
            <a:ext cx="585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rgbClr val="ECC520"/>
                </a:solidFill>
              </a:rPr>
              <a:t>+</a:t>
            </a:r>
          </a:p>
        </p:txBody>
      </p:sp>
      <p:sp>
        <p:nvSpPr>
          <p:cNvPr id="68" name="CaixaDeTexto 67">
            <a:extLst>
              <a:ext uri="{FF2B5EF4-FFF2-40B4-BE49-F238E27FC236}">
                <a16:creationId xmlns:a16="http://schemas.microsoft.com/office/drawing/2014/main" id="{98DC9C06-32AD-4702-A3D6-FCC2560892E5}"/>
              </a:ext>
            </a:extLst>
          </p:cNvPr>
          <p:cNvSpPr txBox="1"/>
          <p:nvPr userDrawn="1"/>
        </p:nvSpPr>
        <p:spPr>
          <a:xfrm>
            <a:off x="11000701" y="2221733"/>
            <a:ext cx="5852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70" name="CaixaDeTexto 69">
            <a:extLst>
              <a:ext uri="{FF2B5EF4-FFF2-40B4-BE49-F238E27FC236}">
                <a16:creationId xmlns:a16="http://schemas.microsoft.com/office/drawing/2014/main" id="{D0FFA228-C3D6-45C9-9B00-D2F950D91B4E}"/>
              </a:ext>
            </a:extLst>
          </p:cNvPr>
          <p:cNvSpPr txBox="1"/>
          <p:nvPr userDrawn="1"/>
        </p:nvSpPr>
        <p:spPr>
          <a:xfrm>
            <a:off x="10809860" y="1478557"/>
            <a:ext cx="585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322166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m 17">
            <a:extLst>
              <a:ext uri="{FF2B5EF4-FFF2-40B4-BE49-F238E27FC236}">
                <a16:creationId xmlns:a16="http://schemas.microsoft.com/office/drawing/2014/main" id="{7ACCB37B-F1B1-4648-9046-48EE8615D1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713"/>
            <a:ext cx="12192000" cy="6854573"/>
          </a:xfrm>
          <a:prstGeom prst="rect">
            <a:avLst/>
          </a:prstGeom>
        </p:spPr>
      </p:pic>
      <p:sp>
        <p:nvSpPr>
          <p:cNvPr id="6" name="Triângulo Retângulo 5">
            <a:extLst>
              <a:ext uri="{FF2B5EF4-FFF2-40B4-BE49-F238E27FC236}">
                <a16:creationId xmlns:a16="http://schemas.microsoft.com/office/drawing/2014/main" id="{0488EE55-16EC-4D50-A5E9-2E8ADC364AE0}"/>
              </a:ext>
            </a:extLst>
          </p:cNvPr>
          <p:cNvSpPr/>
          <p:nvPr userDrawn="1"/>
        </p:nvSpPr>
        <p:spPr>
          <a:xfrm flipH="1">
            <a:off x="10474839" y="3030629"/>
            <a:ext cx="447472" cy="447472"/>
          </a:xfrm>
          <a:prstGeom prst="rtTriangle">
            <a:avLst/>
          </a:prstGeom>
          <a:solidFill>
            <a:srgbClr val="ECC5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B05446FB-B294-43B4-AE62-D367B8B6B533}"/>
              </a:ext>
            </a:extLst>
          </p:cNvPr>
          <p:cNvCxnSpPr/>
          <p:nvPr userDrawn="1"/>
        </p:nvCxnSpPr>
        <p:spPr>
          <a:xfrm>
            <a:off x="11184255" y="757197"/>
            <a:ext cx="0" cy="3581072"/>
          </a:xfrm>
          <a:prstGeom prst="line">
            <a:avLst/>
          </a:prstGeom>
          <a:ln w="38100" cap="rnd">
            <a:solidFill>
              <a:schemeClr val="bg1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tângulo 7">
            <a:extLst>
              <a:ext uri="{FF2B5EF4-FFF2-40B4-BE49-F238E27FC236}">
                <a16:creationId xmlns:a16="http://schemas.microsoft.com/office/drawing/2014/main" id="{C953B4D5-744B-4A37-A3F8-61C0CDAF97DD}"/>
              </a:ext>
            </a:extLst>
          </p:cNvPr>
          <p:cNvSpPr/>
          <p:nvPr userDrawn="1"/>
        </p:nvSpPr>
        <p:spPr>
          <a:xfrm rot="2700000">
            <a:off x="10899178" y="413514"/>
            <a:ext cx="229616" cy="22961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F732AB3A-E1E1-412B-8F2F-80F948075B64}"/>
              </a:ext>
            </a:extLst>
          </p:cNvPr>
          <p:cNvSpPr/>
          <p:nvPr userDrawn="1"/>
        </p:nvSpPr>
        <p:spPr>
          <a:xfrm rot="2700000">
            <a:off x="11342304" y="937870"/>
            <a:ext cx="111473" cy="111473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5FF4ADC-2638-4A79-B14B-B5437478970A}"/>
              </a:ext>
            </a:extLst>
          </p:cNvPr>
          <p:cNvSpPr txBox="1"/>
          <p:nvPr userDrawn="1"/>
        </p:nvSpPr>
        <p:spPr>
          <a:xfrm>
            <a:off x="10591134" y="0"/>
            <a:ext cx="585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ECC520"/>
                </a:solidFill>
              </a:rPr>
              <a:t>+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6F53AEF-CAC9-4372-9E8B-4E06CBF33F71}"/>
              </a:ext>
            </a:extLst>
          </p:cNvPr>
          <p:cNvSpPr txBox="1"/>
          <p:nvPr userDrawn="1"/>
        </p:nvSpPr>
        <p:spPr>
          <a:xfrm>
            <a:off x="11077117" y="1317293"/>
            <a:ext cx="585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rgbClr val="ECC520"/>
                </a:solidFill>
              </a:rPr>
              <a:t>+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F4341763-4984-4083-BF15-2B231E853F0F}"/>
              </a:ext>
            </a:extLst>
          </p:cNvPr>
          <p:cNvSpPr txBox="1"/>
          <p:nvPr userDrawn="1"/>
        </p:nvSpPr>
        <p:spPr>
          <a:xfrm>
            <a:off x="10734001" y="1726433"/>
            <a:ext cx="5852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C0CA4C14-2A6E-4BBE-BA9C-59E69298BD5A}"/>
              </a:ext>
            </a:extLst>
          </p:cNvPr>
          <p:cNvSpPr/>
          <p:nvPr userDrawn="1"/>
        </p:nvSpPr>
        <p:spPr>
          <a:xfrm>
            <a:off x="10831554" y="2570217"/>
            <a:ext cx="85725" cy="379095"/>
          </a:xfrm>
          <a:custGeom>
            <a:avLst/>
            <a:gdLst>
              <a:gd name="connsiteX0" fmla="*/ 80010 w 85725"/>
              <a:gd name="connsiteY0" fmla="*/ 0 h 379095"/>
              <a:gd name="connsiteX1" fmla="*/ 0 w 85725"/>
              <a:gd name="connsiteY1" fmla="*/ 55245 h 379095"/>
              <a:gd name="connsiteX2" fmla="*/ 83820 w 85725"/>
              <a:gd name="connsiteY2" fmla="*/ 112395 h 379095"/>
              <a:gd name="connsiteX3" fmla="*/ 5715 w 85725"/>
              <a:gd name="connsiteY3" fmla="*/ 169545 h 379095"/>
              <a:gd name="connsiteX4" fmla="*/ 85725 w 85725"/>
              <a:gd name="connsiteY4" fmla="*/ 219075 h 379095"/>
              <a:gd name="connsiteX5" fmla="*/ 3810 w 85725"/>
              <a:gd name="connsiteY5" fmla="*/ 274320 h 379095"/>
              <a:gd name="connsiteX6" fmla="*/ 81915 w 85725"/>
              <a:gd name="connsiteY6" fmla="*/ 321945 h 379095"/>
              <a:gd name="connsiteX7" fmla="*/ 5715 w 85725"/>
              <a:gd name="connsiteY7" fmla="*/ 379095 h 379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5725" h="379095">
                <a:moveTo>
                  <a:pt x="80010" y="0"/>
                </a:moveTo>
                <a:lnTo>
                  <a:pt x="0" y="55245"/>
                </a:lnTo>
                <a:lnTo>
                  <a:pt x="83820" y="112395"/>
                </a:lnTo>
                <a:lnTo>
                  <a:pt x="5715" y="169545"/>
                </a:lnTo>
                <a:lnTo>
                  <a:pt x="85725" y="219075"/>
                </a:lnTo>
                <a:lnTo>
                  <a:pt x="3810" y="274320"/>
                </a:lnTo>
                <a:lnTo>
                  <a:pt x="81915" y="321945"/>
                </a:lnTo>
                <a:lnTo>
                  <a:pt x="5715" y="379095"/>
                </a:ln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11213139-E44F-43FB-8C07-0649BB2A2AFD}"/>
              </a:ext>
            </a:extLst>
          </p:cNvPr>
          <p:cNvSpPr txBox="1"/>
          <p:nvPr userDrawn="1"/>
        </p:nvSpPr>
        <p:spPr>
          <a:xfrm>
            <a:off x="10543160" y="983257"/>
            <a:ext cx="585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850477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48" name="Shape 48"/>
          <p:cNvSpPr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marL="380990" indent="-380990">
              <a:buFont typeface="Wingdings" panose="05000000000000000000" pitchFamily="2" charset="2"/>
              <a:buChar char="§"/>
              <a:defRPr sz="2933"/>
            </a:lvl1pPr>
          </a:lstStyle>
          <a:p>
            <a:r>
              <a:rPr dirty="0"/>
              <a:t>Click to edit Master text styles</a:t>
            </a:r>
            <a:endParaRPr lang="en-US" dirty="0"/>
          </a:p>
          <a:p>
            <a:pPr lvl="1"/>
            <a:endParaRPr dirty="0"/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14522747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F257624-1EC7-4856-99AE-B30D6F882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8BC6444-9B4A-459D-9568-1C2F0913B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EE3B7B3-0044-470D-AF2E-556CC5D9BF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50C23C-738E-459E-8679-2BA018620074}" type="datetimeFigureOut">
              <a:rPr lang="pt-BR" smtClean="0"/>
              <a:t>22/10/2018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6598A96-979A-47EB-844C-0DC1257568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F36133B-985F-47E8-8891-F70D85AB66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622A6B-E787-45B1-B701-CB3D2E71B46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0245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6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://edn.embarcadero.com/article/38498" TargetMode="External"/><Relationship Id="rId3" Type="http://schemas.openxmlformats.org/officeDocument/2006/relationships/hyperlink" Target="https://www.embarcadero.com/rad-in-action/migration-upgrade-center" TargetMode="External"/><Relationship Id="rId7" Type="http://schemas.openxmlformats.org/officeDocument/2006/relationships/hyperlink" Target="http://edn.embarcadero.com/article/38437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innovasolutions.com.au/delphistuf/ADUGStringToAnsiStringConv.htm" TargetMode="External"/><Relationship Id="rId5" Type="http://schemas.openxmlformats.org/officeDocument/2006/relationships/hyperlink" Target="https://community.embarcadero.com/blogs/entry/windows-10-store-android-ios-os-x-linux-recursos-para-migrar-sua-aplicacao-delphi-c-builder-e-suportar-todas-as-plataformas-parte-2" TargetMode="External"/><Relationship Id="rId4" Type="http://schemas.openxmlformats.org/officeDocument/2006/relationships/hyperlink" Target="http://docwiki.embarcadero.com/RADStudio/Tokyo/en/Enabling_Applications_for_Unicode" TargetMode="External"/><Relationship Id="rId9" Type="http://schemas.openxmlformats.org/officeDocument/2006/relationships/hyperlink" Target="http://edn.embarcadero.com/article/38693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mbarcadero.com/rad-in-action/migration-upgrade-center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embarcadero.com/products/delphi/64-bit" TargetMode="External"/><Relationship Id="rId4" Type="http://schemas.openxmlformats.org/officeDocument/2006/relationships/hyperlink" Target="http://docwiki.embarcadero.com/RADStudio/Tokyo/en/Converting_32-bit_Delphi_Applications_to_64-bit_Windows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docwiki.embarcadero.com/RADStudio/Tokyo/en/Working_with_VCL_Styles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elphistyles.com/" TargetMode="External"/><Relationship Id="rId5" Type="http://schemas.openxmlformats.org/officeDocument/2006/relationships/hyperlink" Target="https://community.embarcadero.com/blogs/entry/new-free-vcl-style-from-delphistyles-com-available-in-getit-1" TargetMode="External"/><Relationship Id="rId4" Type="http://schemas.openxmlformats.org/officeDocument/2006/relationships/hyperlink" Target="http://blog.marcocantu.com/blog/2014-september-vcl-xe7-styles.html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elphi.zeef.com/anton.frost" TargetMode="External"/><Relationship Id="rId2" Type="http://schemas.openxmlformats.org/officeDocument/2006/relationships/hyperlink" Target="https://github.com/Fr0sT-Brutal/awesome-delphi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ourceforge.net/directory/os:mac/?q=delphi%20components" TargetMode="External"/><Relationship Id="rId5" Type="http://schemas.openxmlformats.org/officeDocument/2006/relationships/hyperlink" Target="https://github.com/search?utf8=%E2%9C%93&amp;q=delphi" TargetMode="External"/><Relationship Id="rId4" Type="http://schemas.openxmlformats.org/officeDocument/2006/relationships/hyperlink" Target="https://torry.net/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cc.embarcadero.com/item/30752" TargetMode="External"/><Relationship Id="rId3" Type="http://schemas.openxmlformats.org/officeDocument/2006/relationships/hyperlink" Target="http://docwiki.embarcadero.com/RADStudio/Tokyo/en/ReFind.exe,_the_Search_and_Replace_Utility_Using_Perl_RegEx_Expressions" TargetMode="External"/><Relationship Id="rId7" Type="http://schemas.openxmlformats.org/officeDocument/2006/relationships/hyperlink" Target="http://blog.marcocantu.com/blog/migrating_paradox_dbase.html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blog.marcocantu.com/blog/refind_and_bde_migration.html" TargetMode="External"/><Relationship Id="rId5" Type="http://schemas.openxmlformats.org/officeDocument/2006/relationships/hyperlink" Target="http://docwiki.embarcadero.com/RADStudio/Tokyo/en/Migrating_dbExpress_Applications_to_FireDAC" TargetMode="External"/><Relationship Id="rId10" Type="http://schemas.openxmlformats.org/officeDocument/2006/relationships/hyperlink" Target="http://clevercomponents.com/products/datapump/dp-tour.asp" TargetMode="External"/><Relationship Id="rId4" Type="http://schemas.openxmlformats.org/officeDocument/2006/relationships/hyperlink" Target="http://docwiki.embarcadero.com/RADStudio/Tokyo/en/Migrating_BDE_Applications_to_FireDAC" TargetMode="External"/><Relationship Id="rId9" Type="http://schemas.openxmlformats.org/officeDocument/2006/relationships/hyperlink" Target="http://clevercomponents.com/products/datapump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9709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Unicode: onde consigo mais informações?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200" dirty="0">
                <a:hlinkClick r:id="rId3"/>
              </a:rPr>
              <a:t>https://www.embarcadero.com/rad-in-action/migration-upgrade-center</a:t>
            </a:r>
            <a:endParaRPr lang="pt-BR" sz="2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200" dirty="0">
                <a:hlinkClick r:id="rId4"/>
              </a:rPr>
              <a:t>http://docwiki.embarcadero.com/RADStudio/Tokyo/en/Enabling_Applications_for_Unicode</a:t>
            </a:r>
            <a:r>
              <a:rPr lang="pt-BR" sz="22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200" dirty="0">
                <a:hlinkClick r:id="rId5"/>
              </a:rPr>
              <a:t>https://community.embarcadero.com/blogs/entry/windows-10-store-android-ios-os-x-linux-recursos-para-migrar-sua-aplicacao-delphi-c-builder-e-suportar-todas-as-plataformas-parte-2</a:t>
            </a:r>
            <a:endParaRPr lang="pt-BR" sz="2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200" dirty="0">
                <a:hlinkClick r:id="rId6"/>
              </a:rPr>
              <a:t>http://www.innovasolutions.com.au/delphistuf/ADUGStringToAnsiStringConv.htm</a:t>
            </a:r>
            <a:r>
              <a:rPr lang="pt-BR" sz="2200" dirty="0"/>
              <a:t> </a:t>
            </a:r>
          </a:p>
          <a:p>
            <a:endParaRPr lang="pt-BR" sz="2200" dirty="0"/>
          </a:p>
          <a:p>
            <a:r>
              <a:rPr lang="en-US" sz="2200" dirty="0"/>
              <a:t>Delphi in a Unicode World (</a:t>
            </a:r>
            <a:r>
              <a:rPr lang="pt-BR" sz="2200" dirty="0"/>
              <a:t>Nick </a:t>
            </a:r>
            <a:r>
              <a:rPr lang="pt-BR" sz="2200" dirty="0" err="1"/>
              <a:t>Hodges</a:t>
            </a:r>
            <a:r>
              <a:rPr lang="en-US" sz="2200" dirty="0"/>
              <a:t>)</a:t>
            </a:r>
          </a:p>
          <a:p>
            <a:pPr lvl="1"/>
            <a:r>
              <a:rPr lang="pt-BR" sz="2200" dirty="0"/>
              <a:t>Parte I - </a:t>
            </a:r>
            <a:r>
              <a:rPr lang="pt-BR" sz="2200" dirty="0">
                <a:hlinkClick r:id="rId7"/>
              </a:rPr>
              <a:t>http://edn.embarcadero.com/article/38437</a:t>
            </a:r>
            <a:endParaRPr lang="pt-BR" sz="2200" dirty="0"/>
          </a:p>
          <a:p>
            <a:pPr lvl="1"/>
            <a:r>
              <a:rPr lang="pt-BR" sz="2200" dirty="0"/>
              <a:t>Parte II - </a:t>
            </a:r>
            <a:r>
              <a:rPr lang="pt-BR" sz="2200" dirty="0">
                <a:hlinkClick r:id="rId8"/>
              </a:rPr>
              <a:t>http://edn.embarcadero.com/article/38498</a:t>
            </a:r>
            <a:endParaRPr lang="pt-BR" sz="2200" dirty="0"/>
          </a:p>
          <a:p>
            <a:pPr lvl="1"/>
            <a:r>
              <a:rPr lang="pt-BR" sz="2200" dirty="0"/>
              <a:t>Parte III - </a:t>
            </a:r>
            <a:r>
              <a:rPr lang="pt-BR" sz="2200" dirty="0">
                <a:hlinkClick r:id="rId9"/>
              </a:rPr>
              <a:t>http://edn.embarcadero.com/article/38693</a:t>
            </a:r>
            <a:endParaRPr lang="pt-BR" sz="2200" dirty="0"/>
          </a:p>
          <a:p>
            <a:pPr lvl="1"/>
            <a:endParaRPr lang="pt-BR" sz="2200" dirty="0"/>
          </a:p>
        </p:txBody>
      </p:sp>
    </p:spTree>
    <p:extLst>
      <p:ext uri="{BB962C8B-B14F-4D97-AF65-F5344CB8AC3E}">
        <p14:creationId xmlns:p14="http://schemas.microsoft.com/office/powerpoint/2010/main" val="3577396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64bit: pra quê?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Em suma: para lidar com volumes maiores de dados!</a:t>
            </a:r>
          </a:p>
          <a:p>
            <a:endParaRPr lang="pt-BR" dirty="0"/>
          </a:p>
          <a:p>
            <a:r>
              <a:rPr lang="pt-BR" dirty="0"/>
              <a:t>Você sabia que em 2009, a Microsoft anunciou que a partir do Windows Server 2008 R2, seu SO só rodaria em processadores 64bit?</a:t>
            </a:r>
          </a:p>
          <a:p>
            <a:endParaRPr lang="pt-BR" dirty="0"/>
          </a:p>
          <a:p>
            <a:r>
              <a:rPr lang="pt-BR" dirty="0"/>
              <a:t>Você sabia que com 32bit está limitado a 4GB de RAM? </a:t>
            </a:r>
          </a:p>
          <a:p>
            <a:pPr lvl="1"/>
            <a:r>
              <a:rPr lang="pt-BR" dirty="0"/>
              <a:t>2</a:t>
            </a:r>
            <a:r>
              <a:rPr lang="pt-BR" baseline="30000" dirty="0"/>
              <a:t>32 </a:t>
            </a:r>
            <a:r>
              <a:rPr lang="pt-BR" dirty="0"/>
              <a:t>=                           4.294.967.296 bytes</a:t>
            </a:r>
          </a:p>
          <a:p>
            <a:pPr lvl="1"/>
            <a:r>
              <a:rPr lang="pt-BR" dirty="0"/>
              <a:t>2</a:t>
            </a:r>
            <a:r>
              <a:rPr lang="pt-BR" baseline="30000" dirty="0"/>
              <a:t>64 </a:t>
            </a:r>
            <a:r>
              <a:rPr lang="pt-BR" dirty="0"/>
              <a:t>= 18.446.744.073.709.551.616 bytes</a:t>
            </a:r>
          </a:p>
          <a:p>
            <a:pPr lvl="1"/>
            <a:endParaRPr lang="pt-BR" dirty="0"/>
          </a:p>
          <a:p>
            <a:pPr lvl="1"/>
            <a:r>
              <a:rPr lang="pt-BR" dirty="0"/>
              <a:t>Já passou por algum “out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memory</a:t>
            </a:r>
            <a:r>
              <a:rPr lang="pt-BR" dirty="0"/>
              <a:t>” ? =)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85139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64bit: o que NÃO mudou?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Integer</a:t>
            </a:r>
            <a:r>
              <a:rPr lang="pt-BR" dirty="0"/>
              <a:t>, </a:t>
            </a:r>
            <a:r>
              <a:rPr lang="pt-BR" dirty="0" err="1"/>
              <a:t>Logint</a:t>
            </a:r>
            <a:r>
              <a:rPr lang="pt-BR" dirty="0"/>
              <a:t>, Cardinal (continuam 32bit)</a:t>
            </a:r>
          </a:p>
          <a:p>
            <a:r>
              <a:rPr lang="pt-BR" dirty="0"/>
              <a:t>Int64 e UInt64 (continuam 64bit)</a:t>
            </a:r>
          </a:p>
          <a:p>
            <a:r>
              <a:rPr lang="pt-BR" dirty="0" err="1"/>
              <a:t>UnicodeString</a:t>
            </a:r>
            <a:r>
              <a:rPr lang="pt-BR" dirty="0"/>
              <a:t>, </a:t>
            </a:r>
            <a:r>
              <a:rPr lang="pt-BR" dirty="0" err="1"/>
              <a:t>AnsiString</a:t>
            </a:r>
            <a:r>
              <a:rPr lang="pt-BR" dirty="0"/>
              <a:t>, </a:t>
            </a:r>
            <a:r>
              <a:rPr lang="pt-BR" dirty="0" err="1"/>
              <a:t>WideString</a:t>
            </a:r>
            <a:endParaRPr lang="pt-BR" dirty="0"/>
          </a:p>
          <a:p>
            <a:r>
              <a:rPr lang="pt-BR" dirty="0" err="1"/>
              <a:t>Exceptions</a:t>
            </a:r>
            <a:endParaRPr lang="pt-BR" dirty="0"/>
          </a:p>
          <a:p>
            <a:r>
              <a:rPr lang="pt-BR" dirty="0" err="1"/>
              <a:t>Runtime</a:t>
            </a:r>
            <a:r>
              <a:rPr lang="pt-BR" dirty="0"/>
              <a:t> Library (RTL)</a:t>
            </a:r>
          </a:p>
          <a:p>
            <a:r>
              <a:rPr lang="pt-BR" dirty="0" err="1"/>
              <a:t>SysUtils</a:t>
            </a:r>
            <a:r>
              <a:rPr lang="pt-BR" dirty="0"/>
              <a:t>, Classes, etc...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28929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64bit: o que mudou?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NativeInt</a:t>
            </a:r>
            <a:r>
              <a:rPr lang="pt-BR" dirty="0"/>
              <a:t>, </a:t>
            </a:r>
            <a:r>
              <a:rPr lang="pt-BR" dirty="0" err="1"/>
              <a:t>NativeUint</a:t>
            </a:r>
            <a:endParaRPr lang="pt-BR" dirty="0"/>
          </a:p>
          <a:p>
            <a:r>
              <a:rPr lang="pt-BR" dirty="0"/>
              <a:t>Pointer</a:t>
            </a:r>
          </a:p>
          <a:p>
            <a:r>
              <a:rPr lang="pt-BR" dirty="0" err="1"/>
              <a:t>Arrays</a:t>
            </a:r>
            <a:r>
              <a:rPr lang="pt-BR" dirty="0"/>
              <a:t> dinâmicos</a:t>
            </a:r>
          </a:p>
          <a:p>
            <a:r>
              <a:rPr lang="pt-BR" dirty="0"/>
              <a:t>Floating point – Double</a:t>
            </a:r>
          </a:p>
          <a:p>
            <a:r>
              <a:rPr lang="pt-BR" dirty="0"/>
              <a:t>Propriedade </a:t>
            </a:r>
            <a:r>
              <a:rPr lang="pt-BR" dirty="0" err="1"/>
              <a:t>Tag</a:t>
            </a:r>
            <a:r>
              <a:rPr lang="pt-BR" dirty="0"/>
              <a:t> passou a ser </a:t>
            </a:r>
            <a:r>
              <a:rPr lang="pt-BR" dirty="0" err="1"/>
              <a:t>NativeInt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1318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60687" y="353093"/>
            <a:ext cx="8678174" cy="592407"/>
          </a:xfrm>
        </p:spPr>
        <p:txBody>
          <a:bodyPr/>
          <a:lstStyle/>
          <a:p>
            <a:r>
              <a:rPr lang="pt-BR" dirty="0"/>
              <a:t>64bit: com o que me preocupar?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SizeOf</a:t>
            </a:r>
            <a:r>
              <a:rPr lang="pt-BR" dirty="0"/>
              <a:t>(Pointer) &lt;&gt; </a:t>
            </a:r>
            <a:r>
              <a:rPr lang="pt-BR" dirty="0" err="1"/>
              <a:t>SizeOf</a:t>
            </a:r>
            <a:r>
              <a:rPr lang="pt-BR" dirty="0"/>
              <a:t>(</a:t>
            </a:r>
            <a:r>
              <a:rPr lang="pt-BR" dirty="0" err="1"/>
              <a:t>Integer</a:t>
            </a:r>
            <a:r>
              <a:rPr lang="pt-BR" dirty="0"/>
              <a:t>)</a:t>
            </a:r>
          </a:p>
          <a:p>
            <a:r>
              <a:rPr lang="pt-BR" dirty="0"/>
              <a:t>Todo o código envolvido no processo deve ser 64bit</a:t>
            </a:r>
          </a:p>
          <a:p>
            <a:pPr lvl="1"/>
            <a:r>
              <a:rPr lang="pt-BR" dirty="0" err="1">
                <a:solidFill>
                  <a:srgbClr val="FF0000"/>
                </a:solidFill>
              </a:rPr>
              <a:t>DLLs</a:t>
            </a:r>
            <a:r>
              <a:rPr lang="pt-BR" dirty="0">
                <a:solidFill>
                  <a:srgbClr val="FF0000"/>
                </a:solidFill>
              </a:rPr>
              <a:t> </a:t>
            </a:r>
            <a:r>
              <a:rPr lang="pt-BR" b="1" dirty="0">
                <a:solidFill>
                  <a:srgbClr val="FF0000"/>
                </a:solidFill>
              </a:rPr>
              <a:t>precisam</a:t>
            </a:r>
            <a:r>
              <a:rPr lang="pt-BR" dirty="0">
                <a:solidFill>
                  <a:srgbClr val="FF0000"/>
                </a:solidFill>
              </a:rPr>
              <a:t> ser 64bit também</a:t>
            </a:r>
          </a:p>
          <a:p>
            <a:r>
              <a:rPr lang="pt-BR" dirty="0"/>
              <a:t>Único </a:t>
            </a:r>
            <a:r>
              <a:rPr lang="pt-BR" i="1" dirty="0" err="1"/>
              <a:t>calling</a:t>
            </a:r>
            <a:r>
              <a:rPr lang="pt-BR" i="1" dirty="0"/>
              <a:t> </a:t>
            </a:r>
            <a:r>
              <a:rPr lang="pt-BR" i="1" dirty="0" err="1"/>
              <a:t>convention</a:t>
            </a:r>
            <a:endParaRPr lang="pt-BR" dirty="0"/>
          </a:p>
          <a:p>
            <a:pPr lvl="1"/>
            <a:r>
              <a:rPr lang="pt-BR" b="1" dirty="0" err="1"/>
              <a:t>register</a:t>
            </a:r>
            <a:r>
              <a:rPr lang="pt-BR" dirty="0"/>
              <a:t>, </a:t>
            </a:r>
            <a:r>
              <a:rPr lang="pt-BR" b="1" dirty="0"/>
              <a:t>pascal</a:t>
            </a:r>
            <a:r>
              <a:rPr lang="pt-BR" dirty="0"/>
              <a:t>, </a:t>
            </a:r>
            <a:r>
              <a:rPr lang="pt-BR" b="1" dirty="0" err="1"/>
              <a:t>cdecl</a:t>
            </a:r>
            <a:r>
              <a:rPr lang="pt-BR" dirty="0"/>
              <a:t> e </a:t>
            </a:r>
            <a:r>
              <a:rPr lang="pt-BR" b="1" dirty="0" err="1"/>
              <a:t>stdcall</a:t>
            </a:r>
            <a:r>
              <a:rPr lang="pt-BR" dirty="0"/>
              <a:t> são ignoradas</a:t>
            </a:r>
          </a:p>
          <a:p>
            <a:pPr lvl="1"/>
            <a:r>
              <a:rPr lang="pt-BR" b="1" dirty="0" err="1"/>
              <a:t>safecall</a:t>
            </a:r>
            <a:r>
              <a:rPr lang="pt-BR" dirty="0"/>
              <a:t> ainda é “</a:t>
            </a:r>
            <a:r>
              <a:rPr lang="pt-BR" i="1" dirty="0"/>
              <a:t>especial”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72052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36624" y="365124"/>
            <a:ext cx="8678174" cy="592407"/>
          </a:xfrm>
        </p:spPr>
        <p:txBody>
          <a:bodyPr/>
          <a:lstStyle/>
          <a:p>
            <a:r>
              <a:rPr lang="pt-BR" dirty="0"/>
              <a:t>64bit: onde consigo mais informações?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>
                <a:hlinkClick r:id="rId3"/>
              </a:rPr>
              <a:t>https://www.embarcadero.com/rad-in-action/migration-upgrade-center</a:t>
            </a:r>
            <a:endParaRPr lang="pt-BR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>
                <a:hlinkClick r:id="rId4"/>
              </a:rPr>
              <a:t>http://docwiki.embarcadero.com/RADStudio/Tokyo/en/Converting_32-bit_Delphi_Applications_to_64-bit_Windows</a:t>
            </a:r>
            <a:endParaRPr lang="pt-BR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>
                <a:hlinkClick r:id="rId5"/>
              </a:rPr>
              <a:t>https://www.embarcadero.com/products/delphi/64-bit</a:t>
            </a:r>
            <a:r>
              <a:rPr lang="pt-BR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57844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90624" y="1564105"/>
            <a:ext cx="10163175" cy="4860758"/>
          </a:xfrm>
        </p:spPr>
        <p:txBody>
          <a:bodyPr>
            <a:noAutofit/>
          </a:bodyPr>
          <a:lstStyle/>
          <a:p>
            <a:r>
              <a:rPr lang="pt-BR" sz="2800" dirty="0"/>
              <a:t>Solução nativa para dar um “upgrade” no visual da sua aplicação</a:t>
            </a:r>
          </a:p>
          <a:p>
            <a:r>
              <a:rPr lang="pt-BR" sz="2800" dirty="0"/>
              <a:t>Arquivos *.</a:t>
            </a:r>
            <a:r>
              <a:rPr lang="pt-BR" sz="2800" dirty="0" err="1"/>
              <a:t>vsf</a:t>
            </a:r>
            <a:r>
              <a:rPr lang="pt-BR" sz="2800" dirty="0"/>
              <a:t> em </a:t>
            </a:r>
            <a:r>
              <a:rPr lang="pt-BR" sz="1800" dirty="0"/>
              <a:t>[Documentos Públicos\Embarcadero\Studio\19.0\</a:t>
            </a:r>
            <a:r>
              <a:rPr lang="pt-BR" sz="1800" dirty="0" err="1"/>
              <a:t>Styles</a:t>
            </a:r>
            <a:r>
              <a:rPr lang="pt-BR" sz="1800" dirty="0"/>
              <a:t>]</a:t>
            </a:r>
          </a:p>
          <a:p>
            <a:pPr lvl="1"/>
            <a:endParaRPr lang="pt-BR" dirty="0"/>
          </a:p>
          <a:p>
            <a:endParaRPr lang="pt-BR" sz="2400" dirty="0"/>
          </a:p>
          <a:p>
            <a:endParaRPr lang="pt-BR" sz="2400" dirty="0"/>
          </a:p>
          <a:p>
            <a:endParaRPr lang="pt-BR" sz="2400" dirty="0"/>
          </a:p>
          <a:p>
            <a:endParaRPr lang="pt-BR" sz="2400" dirty="0"/>
          </a:p>
          <a:p>
            <a:r>
              <a:rPr lang="pt-BR" sz="2800" dirty="0"/>
              <a:t>Registrados em </a:t>
            </a:r>
            <a:r>
              <a:rPr lang="pt-BR" sz="2800" i="1" dirty="0" err="1"/>
              <a:t>Designtime</a:t>
            </a:r>
            <a:r>
              <a:rPr lang="pt-BR" sz="2800" dirty="0"/>
              <a:t> ou </a:t>
            </a:r>
            <a:r>
              <a:rPr lang="pt-BR" sz="2800" i="1" dirty="0" err="1"/>
              <a:t>Runtime</a:t>
            </a:r>
            <a:endParaRPr lang="pt-BR" sz="2800" i="1" dirty="0"/>
          </a:p>
          <a:p>
            <a:r>
              <a:rPr lang="pt-BR" sz="2800" dirty="0"/>
              <a:t>Via código, manipuláveis através da classe </a:t>
            </a:r>
            <a:r>
              <a:rPr lang="pt-BR" sz="2800" dirty="0" err="1"/>
              <a:t>TStyleManager</a:t>
            </a:r>
            <a:endParaRPr lang="pt-BR" sz="2800" dirty="0"/>
          </a:p>
          <a:p>
            <a:r>
              <a:rPr lang="pt-BR" sz="2800" dirty="0"/>
              <a:t>Personalizáveis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458953" y="231107"/>
            <a:ext cx="9534525" cy="828676"/>
          </a:xfrm>
        </p:spPr>
        <p:txBody>
          <a:bodyPr/>
          <a:lstStyle/>
          <a:p>
            <a:r>
              <a:rPr lang="pt-BR" dirty="0"/>
              <a:t>VCL Styles</a:t>
            </a:r>
            <a:endParaRPr lang="pt-BR" dirty="0">
              <a:solidFill>
                <a:srgbClr val="FF0000"/>
              </a:solidFill>
            </a:endParaRPr>
          </a:p>
        </p:txBody>
      </p:sp>
      <p:pic>
        <p:nvPicPr>
          <p:cNvPr id="4" name="Imagem 3" descr="Figura1.pn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921801" y="2752187"/>
            <a:ext cx="6700820" cy="172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348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481003" y="353092"/>
            <a:ext cx="9285881" cy="592407"/>
          </a:xfrm>
        </p:spPr>
        <p:txBody>
          <a:bodyPr>
            <a:noAutofit/>
          </a:bodyPr>
          <a:lstStyle/>
          <a:p>
            <a:r>
              <a:rPr lang="pt-BR" dirty="0"/>
              <a:t>VCL Styles: onde consigo mais informações?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200" dirty="0">
                <a:hlinkClick r:id="rId3"/>
              </a:rPr>
              <a:t>http://docwiki.embarcadero.com/RADStudio/Tokyo/en/Working_with_VCL_Styles</a:t>
            </a:r>
            <a:endParaRPr lang="pt-BR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200" dirty="0">
                <a:hlinkClick r:id="rId4"/>
              </a:rPr>
              <a:t>http://blog.marcocantu.com/blog/2014-september-vcl-xe7-styles.html</a:t>
            </a:r>
            <a:endParaRPr lang="pt-BR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200" dirty="0">
                <a:hlinkClick r:id="rId5"/>
              </a:rPr>
              <a:t>https://community.embarcadero.com/blogs/entry/new-free-vcl-style-from-delphistyles-com-available-in-getit-1</a:t>
            </a:r>
            <a:endParaRPr lang="pt-BR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200" dirty="0">
                <a:hlinkClick r:id="rId6"/>
              </a:rPr>
              <a:t>https://www.delphistyles.com/</a:t>
            </a:r>
            <a:endParaRPr lang="pt-BR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200" dirty="0"/>
          </a:p>
        </p:txBody>
      </p:sp>
    </p:spTree>
    <p:extLst>
      <p:ext uri="{BB962C8B-B14F-4D97-AF65-F5344CB8AC3E}">
        <p14:creationId xmlns:p14="http://schemas.microsoft.com/office/powerpoint/2010/main" val="2220386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Revise se algo nativo não cobre a necessidade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Revise se realmente a necessidade é uma necessidade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Se você tem os fontes, a migração é factível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Se você não tem os fontes, então comprar ou substituir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Especial atenção com relatórios (QR, </a:t>
            </a:r>
            <a:r>
              <a:rPr lang="pt-BR" dirty="0" err="1"/>
              <a:t>Rave</a:t>
            </a:r>
            <a:r>
              <a:rPr lang="pt-BR" dirty="0"/>
              <a:t>, Crystal, etc.)</a:t>
            </a:r>
          </a:p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Componentes de Terceiros </a:t>
            </a:r>
          </a:p>
        </p:txBody>
      </p:sp>
    </p:spTree>
    <p:extLst>
      <p:ext uri="{BB962C8B-B14F-4D97-AF65-F5344CB8AC3E}">
        <p14:creationId xmlns:p14="http://schemas.microsoft.com/office/powerpoint/2010/main" val="3611873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43174" y="1505994"/>
            <a:ext cx="6944478" cy="5011598"/>
          </a:xfrm>
        </p:spPr>
      </p:pic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Componentes de Terceiros </a:t>
            </a:r>
          </a:p>
        </p:txBody>
      </p:sp>
    </p:spTree>
    <p:extLst>
      <p:ext uri="{BB962C8B-B14F-4D97-AF65-F5344CB8AC3E}">
        <p14:creationId xmlns:p14="http://schemas.microsoft.com/office/powerpoint/2010/main" val="246113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325E3E-AF17-4926-BD3C-6221FC0C68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4600" dirty="0"/>
              <a:t>Boas Práticas na Migração Delphi e C++ Builder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25D2C7C-DEAE-464A-8FED-C4620EA184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pt-BR" dirty="0"/>
              <a:t>Kelver Merlotti</a:t>
            </a:r>
          </a:p>
          <a:p>
            <a:r>
              <a:rPr lang="pt-BR" dirty="0"/>
              <a:t>Fernando Rizzato</a:t>
            </a:r>
          </a:p>
        </p:txBody>
      </p:sp>
    </p:spTree>
    <p:extLst>
      <p:ext uri="{BB962C8B-B14F-4D97-AF65-F5344CB8AC3E}">
        <p14:creationId xmlns:p14="http://schemas.microsoft.com/office/powerpoint/2010/main" val="2372401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>
                <a:hlinkClick r:id="rId2"/>
              </a:rPr>
              <a:t>https://github.com/Fr0sT-Brutal/awesome-delphi</a:t>
            </a:r>
            <a:endParaRPr lang="pt-BR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>
                <a:hlinkClick r:id="rId3"/>
              </a:rPr>
              <a:t>https://delphi.zeef.com/anton.frost</a:t>
            </a:r>
            <a:endParaRPr lang="pt-BR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>
                <a:hlinkClick r:id="rId4"/>
              </a:rPr>
              <a:t>https://torry.net/</a:t>
            </a:r>
            <a:endParaRPr lang="pt-BR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>
                <a:hlinkClick r:id="rId5"/>
              </a:rPr>
              <a:t>https://github.com/search?utf8=%E2%9C%93&amp;q=delphi</a:t>
            </a:r>
            <a:endParaRPr lang="pt-BR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>
                <a:hlinkClick r:id="rId6"/>
              </a:rPr>
              <a:t>https://sourceforge.net/directory/os%3Amac/?q=delphi%20components</a:t>
            </a:r>
            <a:endParaRPr lang="pt-BR" sz="2400" dirty="0"/>
          </a:p>
          <a:p>
            <a:pPr marL="1143000" lvl="1" indent="-457200"/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Componentes de Terceiros </a:t>
            </a:r>
          </a:p>
        </p:txBody>
      </p:sp>
    </p:spTree>
    <p:extLst>
      <p:ext uri="{BB962C8B-B14F-4D97-AF65-F5344CB8AC3E}">
        <p14:creationId xmlns:p14="http://schemas.microsoft.com/office/powerpoint/2010/main" val="10311614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Estagnado</a:t>
            </a:r>
            <a:r>
              <a:rPr lang="pt-BR" sz="2800" dirty="0"/>
              <a:t> há 16 anos (desde 2000)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/>
              <a:t>Quando lançaram o </a:t>
            </a:r>
            <a:r>
              <a:rPr lang="pt-BR" sz="2800" b="1" dirty="0"/>
              <a:t>Windows XP</a:t>
            </a:r>
            <a:r>
              <a:rPr lang="pt-BR" sz="2800" dirty="0"/>
              <a:t>, ele já tinha morrido! (2001)</a:t>
            </a:r>
          </a:p>
          <a:p>
            <a:pPr marL="1143000" lvl="1" indent="-457200"/>
            <a:r>
              <a:rPr lang="pt-BR" sz="2800" dirty="0"/>
              <a:t>Windows 7, 8 e 10 então?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 err="1"/>
              <a:t>Deploy</a:t>
            </a:r>
            <a:r>
              <a:rPr lang="pt-BR" sz="2800" dirty="0"/>
              <a:t> difícil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/>
              <a:t>Pesado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b="1" dirty="0"/>
              <a:t>Lento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/>
              <a:t>Não suporta </a:t>
            </a:r>
            <a:r>
              <a:rPr lang="pt-BR" sz="2800" b="1" dirty="0"/>
              <a:t>64bit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/>
              <a:t>Interfere na comunicação com o BD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/>
              <a:t>Nem na IDE ele vem mais... tem que instalar a parte!</a:t>
            </a:r>
          </a:p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BDE?</a:t>
            </a:r>
          </a:p>
        </p:txBody>
      </p:sp>
    </p:spTree>
    <p:extLst>
      <p:ext uri="{BB962C8B-B14F-4D97-AF65-F5344CB8AC3E}">
        <p14:creationId xmlns:p14="http://schemas.microsoft.com/office/powerpoint/2010/main" val="2566278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 err="1"/>
              <a:t>FireDAC</a:t>
            </a:r>
            <a:r>
              <a:rPr lang="pt-BR" dirty="0"/>
              <a:t> &amp; MS-Access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 err="1"/>
              <a:t>FireDAC</a:t>
            </a:r>
            <a:r>
              <a:rPr lang="pt-BR" dirty="0"/>
              <a:t> &amp; </a:t>
            </a:r>
            <a:r>
              <a:rPr lang="pt-BR" dirty="0" err="1"/>
              <a:t>Paradox</a:t>
            </a:r>
            <a:r>
              <a:rPr lang="pt-BR" dirty="0"/>
              <a:t>/</a:t>
            </a:r>
            <a:r>
              <a:rPr lang="pt-BR" dirty="0" err="1"/>
              <a:t>dBase</a:t>
            </a:r>
            <a:endParaRPr lang="pt-BR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Migrando a partir do BDE/DBX e outros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rgbClr val="FF0000"/>
              </a:buClr>
            </a:pPr>
            <a:r>
              <a:rPr lang="pt-BR" dirty="0"/>
              <a:t>BDE (e outros frameworks)</a:t>
            </a:r>
          </a:p>
        </p:txBody>
      </p:sp>
    </p:spTree>
    <p:extLst>
      <p:ext uri="{BB962C8B-B14F-4D97-AF65-F5344CB8AC3E}">
        <p14:creationId xmlns:p14="http://schemas.microsoft.com/office/powerpoint/2010/main" val="16991954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1142498" y="1488741"/>
            <a:ext cx="10163175" cy="435133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Interbase DataPump (</a:t>
            </a:r>
            <a:r>
              <a:rPr lang="pt-BR" sz="3200" i="1" dirty="0"/>
              <a:t>Clever </a:t>
            </a:r>
            <a:r>
              <a:rPr lang="pt-BR" sz="3200" i="1" dirty="0" err="1"/>
              <a:t>Components</a:t>
            </a:r>
            <a:r>
              <a:rPr lang="pt-BR" sz="32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BDE Installer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reFind.exe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Migrando a partir do BDE/DBX e outros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2132" y="2262605"/>
            <a:ext cx="7164429" cy="43875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29253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1190624" y="1825625"/>
            <a:ext cx="10407818" cy="4351338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1800" dirty="0">
                <a:hlinkClick r:id="rId3"/>
              </a:rPr>
              <a:t>http://docwiki.embarcadero.com/RADStudio/Tokyo/en/ReFind.exe,_the_Search_and_Replace_Utility_Using_Perl_RegEx_Expressions</a:t>
            </a:r>
            <a:r>
              <a:rPr lang="pt-PT" sz="18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1800" dirty="0">
                <a:hlinkClick r:id="rId4"/>
              </a:rPr>
              <a:t>http://docwiki.embarcadero.com/RADStudio/Tokyo/en/Migrating_BDE_Applications_to_FireDAC</a:t>
            </a:r>
            <a:r>
              <a:rPr lang="pt-PT" sz="18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1800" dirty="0">
                <a:hlinkClick r:id="rId5"/>
              </a:rPr>
              <a:t>http://docwiki.embarcadero.com/RADStudio/Tokyo/en/Migrating_dbExpress_Applications_to_FireDAC</a:t>
            </a:r>
            <a:endParaRPr lang="pt-PT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1800" dirty="0">
                <a:hlinkClick r:id="rId6"/>
              </a:rPr>
              <a:t>http://blog.marcocantu.com/blog/refind_and_bde_migration.html</a:t>
            </a:r>
            <a:endParaRPr lang="pt-PT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1800" dirty="0">
                <a:hlinkClick r:id="rId7"/>
              </a:rPr>
              <a:t>http://blog.marcocantu.com/blog/migrating_paradox_dbase.html</a:t>
            </a:r>
            <a:endParaRPr lang="pt-PT" sz="1800" dirty="0"/>
          </a:p>
          <a:p>
            <a:pPr marL="457200" lvl="1" indent="0">
              <a:buNone/>
            </a:pPr>
            <a:endParaRPr lang="pt-PT" sz="2000" dirty="0"/>
          </a:p>
          <a:p>
            <a:r>
              <a:rPr lang="pt-PT" sz="2000" dirty="0"/>
              <a:t>BDE for RAD Studio, Delphi, C++Builder 10.1 Tokyo:</a:t>
            </a:r>
          </a:p>
          <a:p>
            <a:pPr marL="1317126" lvl="2" indent="0">
              <a:buNone/>
            </a:pPr>
            <a:r>
              <a:rPr lang="pt-PT" dirty="0">
                <a:hlinkClick r:id="rId8"/>
              </a:rPr>
              <a:t>https://cc.embarcadero.com/item/30752</a:t>
            </a:r>
            <a:r>
              <a:rPr lang="pt-PT" dirty="0"/>
              <a:t> 	</a:t>
            </a:r>
          </a:p>
          <a:p>
            <a:r>
              <a:rPr lang="pt-PT" sz="2000" dirty="0"/>
              <a:t>DataPump (Free):</a:t>
            </a:r>
          </a:p>
          <a:p>
            <a:pPr marL="1317126" lvl="2" indent="0">
              <a:buNone/>
            </a:pPr>
            <a:r>
              <a:rPr lang="pt-PT" dirty="0">
                <a:hlinkClick r:id="rId9"/>
              </a:rPr>
              <a:t>http://clevercomponents.com/products/datapump</a:t>
            </a:r>
            <a:r>
              <a:rPr lang="pt-PT" dirty="0"/>
              <a:t> </a:t>
            </a:r>
          </a:p>
          <a:p>
            <a:pPr marL="1317126" lvl="2" indent="0">
              <a:buNone/>
            </a:pPr>
            <a:r>
              <a:rPr lang="pt-PT" dirty="0">
                <a:hlinkClick r:id="rId10"/>
              </a:rPr>
              <a:t>http://clevercomponents.com/products/datapump/dp-tour.asp</a:t>
            </a:r>
            <a:r>
              <a:rPr lang="pt-PT" dirty="0"/>
              <a:t> </a:t>
            </a:r>
          </a:p>
          <a:p>
            <a:pPr lvl="1"/>
            <a:endParaRPr lang="pt-PT" sz="2000" dirty="0"/>
          </a:p>
          <a:p>
            <a:endParaRPr lang="pt-PT" sz="2000" dirty="0"/>
          </a:p>
        </p:txBody>
      </p:sp>
      <p:sp>
        <p:nvSpPr>
          <p:cNvPr id="107" name="Shape 107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Recursos Adicionais</a:t>
            </a:r>
          </a:p>
        </p:txBody>
      </p:sp>
    </p:spTree>
    <p:extLst>
      <p:ext uri="{BB962C8B-B14F-4D97-AF65-F5344CB8AC3E}">
        <p14:creationId xmlns:p14="http://schemas.microsoft.com/office/powerpoint/2010/main" val="1692853642"/>
      </p:ext>
    </p:extLst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914EA3FC-D0CC-4560-8584-02EB841296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60958" y="2657475"/>
            <a:ext cx="4864267" cy="4029074"/>
          </a:xfrm>
        </p:spPr>
        <p:txBody>
          <a:bodyPr/>
          <a:lstStyle/>
          <a:p>
            <a:r>
              <a:rPr lang="pt-BR" sz="3200" dirty="0"/>
              <a:t>Kelver Merlotti</a:t>
            </a:r>
          </a:p>
          <a:p>
            <a:r>
              <a:rPr lang="pt-BR" sz="2400" dirty="0"/>
              <a:t>kmerlotti@embarcadero.com.br</a:t>
            </a:r>
          </a:p>
          <a:p>
            <a:endParaRPr lang="pt-BR" sz="2400" dirty="0"/>
          </a:p>
          <a:p>
            <a:r>
              <a:rPr lang="pt-BR" sz="3200" dirty="0"/>
              <a:t>Fernando Rizzato</a:t>
            </a:r>
          </a:p>
          <a:p>
            <a:r>
              <a:rPr lang="pt-BR" sz="2400" dirty="0"/>
              <a:t>Fernando.Rizzato@Embarcadero.com</a:t>
            </a:r>
          </a:p>
        </p:txBody>
      </p:sp>
    </p:spTree>
    <p:extLst>
      <p:ext uri="{BB962C8B-B14F-4D97-AF65-F5344CB8AC3E}">
        <p14:creationId xmlns:p14="http://schemas.microsoft.com/office/powerpoint/2010/main" val="2037547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588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5EE1D8E0-58EF-42EC-AF66-703276BD8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pt-BR" dirty="0"/>
              <a:t>Unicode</a:t>
            </a:r>
          </a:p>
          <a:p>
            <a:pPr marL="457200" indent="-45720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pt-BR" dirty="0"/>
              <a:t>64 bit</a:t>
            </a:r>
          </a:p>
          <a:p>
            <a:pPr marL="457200" indent="-45720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pt-BR" dirty="0"/>
              <a:t>VCL Styles</a:t>
            </a:r>
          </a:p>
          <a:p>
            <a:pPr marL="457200" indent="-45720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pt-BR" dirty="0"/>
              <a:t>Componentes de Terceiros</a:t>
            </a:r>
          </a:p>
          <a:p>
            <a:pPr marL="457200" indent="-45720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pt-BR" dirty="0"/>
              <a:t>BDE (e outros frameworks)</a:t>
            </a:r>
          </a:p>
          <a:p>
            <a:pPr marL="457200" indent="-457200">
              <a:buClr>
                <a:srgbClr val="FF0000"/>
              </a:buClr>
              <a:buFont typeface="Arial" panose="020B0604020202020204" pitchFamily="34" charset="0"/>
              <a:buChar char="•"/>
            </a:pPr>
            <a:endParaRPr lang="pt-BR" dirty="0"/>
          </a:p>
          <a:p>
            <a:pPr>
              <a:buClr>
                <a:srgbClr val="FF0000"/>
              </a:buClr>
            </a:pP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06343AFC-27EC-4DA5-9B65-D4CF0E4E0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201335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Unicode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Unicode é um </a:t>
            </a:r>
            <a:r>
              <a:rPr lang="pt-BR" b="1" dirty="0"/>
              <a:t>padrão</a:t>
            </a:r>
            <a:r>
              <a:rPr lang="pt-BR" dirty="0"/>
              <a:t> que permite aos computadores representar e manipular, de forma consistente, texto de qualquer sistema de escrita existente.</a:t>
            </a:r>
          </a:p>
          <a:p>
            <a:pPr lvl="1"/>
            <a:r>
              <a:rPr lang="pt-BR" sz="2000" dirty="0"/>
              <a:t>Fonte: The Unicode Standard. Version 5.0 5 ed. ISBN 0321480910</a:t>
            </a:r>
          </a:p>
          <a:p>
            <a:r>
              <a:rPr lang="pt-BR" dirty="0"/>
              <a:t>Traduzindo: suportar mais caracteres!</a:t>
            </a:r>
          </a:p>
        </p:txBody>
      </p:sp>
    </p:spTree>
    <p:extLst>
      <p:ext uri="{BB962C8B-B14F-4D97-AF65-F5344CB8AC3E}">
        <p14:creationId xmlns:p14="http://schemas.microsoft.com/office/powerpoint/2010/main" val="772562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Unicode: e o Delphi com isso?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Desde o Delphi 2009, 100% Unicode</a:t>
            </a:r>
          </a:p>
          <a:p>
            <a:r>
              <a:rPr lang="pt-BR" dirty="0"/>
              <a:t>Benefício ou Malefício?</a:t>
            </a:r>
          </a:p>
          <a:p>
            <a:r>
              <a:rPr lang="pt-BR" dirty="0"/>
              <a:t>Veio pra resolver problemas que antes não tínhamos</a:t>
            </a:r>
          </a:p>
          <a:p>
            <a:r>
              <a:rPr lang="pt-BR" dirty="0"/>
              <a:t>Mal necessário</a:t>
            </a:r>
          </a:p>
        </p:txBody>
      </p:sp>
      <p:pic>
        <p:nvPicPr>
          <p:cNvPr id="1028" name="Picture 4" descr="Hugging Face on Apple iOS 10.0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71230" y="3400297"/>
            <a:ext cx="600997" cy="600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5220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Unicode: o que mudou?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 err="1"/>
              <a:t>String</a:t>
            </a:r>
            <a:r>
              <a:rPr lang="pt-BR" dirty="0"/>
              <a:t> agora é </a:t>
            </a:r>
            <a:r>
              <a:rPr lang="pt-BR" b="1" dirty="0" err="1"/>
              <a:t>UnicodeString</a:t>
            </a:r>
            <a:r>
              <a:rPr lang="pt-BR" dirty="0"/>
              <a:t>, não mais </a:t>
            </a:r>
            <a:r>
              <a:rPr lang="pt-BR" strike="sngStrike" dirty="0" err="1"/>
              <a:t>AnsiString</a:t>
            </a:r>
            <a:endParaRPr lang="pt-BR" strike="sngStrike" dirty="0"/>
          </a:p>
          <a:p>
            <a:r>
              <a:rPr lang="pt-BR" b="1" dirty="0"/>
              <a:t>Char</a:t>
            </a:r>
            <a:r>
              <a:rPr lang="pt-BR" dirty="0"/>
              <a:t> agora é </a:t>
            </a:r>
            <a:r>
              <a:rPr lang="pt-BR" b="1" dirty="0" err="1"/>
              <a:t>WideChar</a:t>
            </a:r>
            <a:r>
              <a:rPr lang="pt-BR" dirty="0"/>
              <a:t> (2 bytes) - UTF-16</a:t>
            </a:r>
          </a:p>
          <a:p>
            <a:r>
              <a:rPr lang="pt-BR" b="1" dirty="0" err="1"/>
              <a:t>PChar</a:t>
            </a:r>
            <a:r>
              <a:rPr lang="pt-BR" dirty="0"/>
              <a:t> é </a:t>
            </a:r>
            <a:r>
              <a:rPr lang="pt-BR" b="1" dirty="0" err="1"/>
              <a:t>PWideChar</a:t>
            </a:r>
            <a:endParaRPr lang="pt-BR" b="1" dirty="0"/>
          </a:p>
          <a:p>
            <a:r>
              <a:rPr lang="pt-BR" b="1" dirty="0" err="1"/>
              <a:t>AnsiString</a:t>
            </a:r>
            <a:r>
              <a:rPr lang="pt-BR" dirty="0"/>
              <a:t> representa o “antigo” tipo </a:t>
            </a:r>
            <a:r>
              <a:rPr lang="pt-BR" b="1" dirty="0" err="1"/>
              <a:t>String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3041039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Unicode: o que NÃO mudou?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AnsiString</a:t>
            </a:r>
            <a:endParaRPr lang="pt-BR" dirty="0"/>
          </a:p>
          <a:p>
            <a:r>
              <a:rPr lang="pt-BR" dirty="0" err="1"/>
              <a:t>WideString</a:t>
            </a:r>
            <a:endParaRPr lang="pt-BR" dirty="0"/>
          </a:p>
          <a:p>
            <a:r>
              <a:rPr lang="pt-BR" dirty="0" err="1"/>
              <a:t>AnsiChar</a:t>
            </a:r>
            <a:r>
              <a:rPr lang="pt-BR" dirty="0"/>
              <a:t>, </a:t>
            </a:r>
            <a:r>
              <a:rPr lang="pt-BR" dirty="0" err="1"/>
              <a:t>PAnsiChar</a:t>
            </a:r>
            <a:endParaRPr lang="pt-BR" dirty="0"/>
          </a:p>
          <a:p>
            <a:r>
              <a:rPr lang="pt-BR" dirty="0" err="1"/>
              <a:t>ShortString</a:t>
            </a:r>
            <a:r>
              <a:rPr lang="pt-BR" dirty="0"/>
              <a:t> continua contendo elementos </a:t>
            </a:r>
            <a:r>
              <a:rPr lang="pt-BR" dirty="0" err="1"/>
              <a:t>AnsiChar</a:t>
            </a:r>
            <a:endParaRPr lang="pt-BR" dirty="0"/>
          </a:p>
          <a:p>
            <a:r>
              <a:rPr lang="pt-BR" dirty="0"/>
              <a:t>Conversões implícitas</a:t>
            </a:r>
          </a:p>
        </p:txBody>
      </p:sp>
    </p:spTree>
    <p:extLst>
      <p:ext uri="{BB962C8B-B14F-4D97-AF65-F5344CB8AC3E}">
        <p14:creationId xmlns:p14="http://schemas.microsoft.com/office/powerpoint/2010/main" val="747474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Unicode: o que NÃO mudou?</a:t>
            </a:r>
            <a:r>
              <a:rPr lang="pt-BR" dirty="0">
                <a:solidFill>
                  <a:srgbClr val="FF0000"/>
                </a:solidFill>
              </a:rPr>
              <a:t> </a:t>
            </a:r>
            <a:r>
              <a:rPr lang="pt-BR" dirty="0"/>
              <a:t>(continuação)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Concatenação de </a:t>
            </a:r>
            <a:r>
              <a:rPr lang="pt-BR" dirty="0" err="1"/>
              <a:t>strings</a:t>
            </a:r>
            <a:endParaRPr lang="pt-BR" dirty="0"/>
          </a:p>
          <a:p>
            <a:r>
              <a:rPr lang="pt-BR" dirty="0"/>
              <a:t>Funções para manipulação de </a:t>
            </a:r>
            <a:r>
              <a:rPr lang="pt-BR" dirty="0" err="1"/>
              <a:t>strings</a:t>
            </a:r>
            <a:r>
              <a:rPr lang="pt-BR" dirty="0"/>
              <a:t>, como: </a:t>
            </a:r>
          </a:p>
          <a:p>
            <a:pPr lvl="1"/>
            <a:r>
              <a:rPr lang="pt-BR" dirty="0" err="1"/>
              <a:t>Lenght</a:t>
            </a:r>
            <a:r>
              <a:rPr lang="pt-BR" dirty="0"/>
              <a:t>; </a:t>
            </a:r>
          </a:p>
          <a:p>
            <a:pPr lvl="1"/>
            <a:r>
              <a:rPr lang="pt-BR" dirty="0" err="1"/>
              <a:t>Copy</a:t>
            </a:r>
            <a:r>
              <a:rPr lang="pt-BR" dirty="0"/>
              <a:t>;</a:t>
            </a:r>
          </a:p>
          <a:p>
            <a:pPr lvl="1"/>
            <a:r>
              <a:rPr lang="pt-BR" dirty="0" err="1"/>
              <a:t>Pos</a:t>
            </a:r>
            <a:r>
              <a:rPr lang="pt-BR" dirty="0"/>
              <a:t>; etc.</a:t>
            </a:r>
          </a:p>
          <a:p>
            <a:r>
              <a:rPr lang="pt-BR" dirty="0"/>
              <a:t>Comparação de </a:t>
            </a:r>
            <a:r>
              <a:rPr lang="pt-BR" dirty="0" err="1"/>
              <a:t>strings</a:t>
            </a:r>
            <a:r>
              <a:rPr lang="pt-BR" dirty="0"/>
              <a:t>, como: </a:t>
            </a:r>
          </a:p>
          <a:p>
            <a:pPr lvl="1"/>
            <a:r>
              <a:rPr lang="pt-BR" dirty="0"/>
              <a:t>&lt;</a:t>
            </a:r>
            <a:r>
              <a:rPr lang="pt-BR" dirty="0" err="1"/>
              <a:t>string</a:t>
            </a:r>
            <a:r>
              <a:rPr lang="pt-BR" dirty="0"/>
              <a:t>&gt; &lt;op. de comparação&gt; &lt;</a:t>
            </a:r>
            <a:r>
              <a:rPr lang="pt-BR" dirty="0" err="1"/>
              <a:t>string</a:t>
            </a:r>
            <a:r>
              <a:rPr lang="pt-BR" dirty="0"/>
              <a:t>&gt;;</a:t>
            </a:r>
          </a:p>
          <a:p>
            <a:pPr lvl="1"/>
            <a:r>
              <a:rPr lang="pt-BR" dirty="0" err="1"/>
              <a:t>CompareStr</a:t>
            </a:r>
            <a:r>
              <a:rPr lang="pt-BR" dirty="0"/>
              <a:t>();</a:t>
            </a:r>
          </a:p>
          <a:p>
            <a:pPr lvl="1"/>
            <a:r>
              <a:rPr lang="pt-BR" dirty="0" err="1"/>
              <a:t>CompareText</a:t>
            </a:r>
            <a:r>
              <a:rPr lang="pt-BR" dirty="0"/>
              <a:t>(); etc.</a:t>
            </a:r>
          </a:p>
          <a:p>
            <a:r>
              <a:rPr lang="pt-BR" dirty="0" err="1"/>
              <a:t>FillChar</a:t>
            </a:r>
            <a:r>
              <a:rPr lang="pt-BR" dirty="0"/>
              <a:t> ()</a:t>
            </a:r>
          </a:p>
          <a:p>
            <a:r>
              <a:rPr lang="pt-BR" dirty="0"/>
              <a:t>Windows API</a:t>
            </a:r>
          </a:p>
        </p:txBody>
      </p:sp>
    </p:spTree>
    <p:extLst>
      <p:ext uri="{BB962C8B-B14F-4D97-AF65-F5344CB8AC3E}">
        <p14:creationId xmlns:p14="http://schemas.microsoft.com/office/powerpoint/2010/main" val="2404764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Unicode: com o que me preocupar?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Assumir que o </a:t>
            </a:r>
            <a:r>
              <a:rPr lang="pt-BR" dirty="0" err="1"/>
              <a:t>Sizeof</a:t>
            </a:r>
            <a:r>
              <a:rPr lang="pt-BR" dirty="0"/>
              <a:t>(Char) é 1.</a:t>
            </a:r>
          </a:p>
          <a:p>
            <a:r>
              <a:rPr lang="pt-BR" dirty="0"/>
              <a:t>Assumir que o tamanho de uma </a:t>
            </a:r>
            <a:r>
              <a:rPr lang="pt-BR" dirty="0" err="1"/>
              <a:t>string</a:t>
            </a:r>
            <a:r>
              <a:rPr lang="pt-BR" dirty="0"/>
              <a:t> em bytes é igual ao número de caracteres na </a:t>
            </a:r>
            <a:r>
              <a:rPr lang="pt-BR" dirty="0" err="1"/>
              <a:t>string</a:t>
            </a:r>
            <a:r>
              <a:rPr lang="pt-BR" dirty="0"/>
              <a:t>.</a:t>
            </a:r>
          </a:p>
          <a:p>
            <a:r>
              <a:rPr lang="pt-BR" dirty="0"/>
              <a:t>Manipular diretamente </a:t>
            </a:r>
            <a:r>
              <a:rPr lang="pt-BR" dirty="0" err="1"/>
              <a:t>String</a:t>
            </a:r>
            <a:r>
              <a:rPr lang="pt-BR" dirty="0"/>
              <a:t> ou </a:t>
            </a:r>
            <a:r>
              <a:rPr lang="pt-BR" dirty="0" err="1"/>
              <a:t>PChars</a:t>
            </a:r>
            <a:r>
              <a:rPr lang="pt-BR" dirty="0"/>
              <a:t>.</a:t>
            </a:r>
          </a:p>
          <a:p>
            <a:r>
              <a:rPr lang="pt-BR" b="1" dirty="0"/>
              <a:t>Gravar/ler </a:t>
            </a:r>
            <a:r>
              <a:rPr lang="pt-BR" b="1" dirty="0" err="1"/>
              <a:t>Strings</a:t>
            </a:r>
            <a:r>
              <a:rPr lang="pt-BR" b="1" dirty="0"/>
              <a:t> de/para arquivos.</a:t>
            </a:r>
          </a:p>
          <a:p>
            <a:endParaRPr lang="pt-BR" dirty="0"/>
          </a:p>
          <a:p>
            <a:r>
              <a:rPr lang="pt-BR" dirty="0"/>
              <a:t>Dica: fique atento aos </a:t>
            </a:r>
            <a:r>
              <a:rPr lang="pt-BR" dirty="0" err="1"/>
              <a:t>Warnings</a:t>
            </a:r>
            <a:r>
              <a:rPr lang="pt-BR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809026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</TotalTime>
  <Words>1134</Words>
  <Application>Microsoft Macintosh PowerPoint</Application>
  <PresentationFormat>Widescreen</PresentationFormat>
  <Paragraphs>170</Paragraphs>
  <Slides>26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Wingdings</vt:lpstr>
      <vt:lpstr>Tema do Office</vt:lpstr>
      <vt:lpstr>PowerPoint Presentation</vt:lpstr>
      <vt:lpstr>Boas Práticas na Migração Delphi e C++ Builder</vt:lpstr>
      <vt:lpstr>Agenda</vt:lpstr>
      <vt:lpstr>Unicode</vt:lpstr>
      <vt:lpstr>Unicode: e o Delphi com isso?</vt:lpstr>
      <vt:lpstr>Unicode: o que mudou?</vt:lpstr>
      <vt:lpstr>Unicode: o que NÃO mudou?</vt:lpstr>
      <vt:lpstr>Unicode: o que NÃO mudou? (continuação)</vt:lpstr>
      <vt:lpstr>Unicode: com o que me preocupar?</vt:lpstr>
      <vt:lpstr>Unicode: onde consigo mais informações?</vt:lpstr>
      <vt:lpstr>64bit: pra quê?</vt:lpstr>
      <vt:lpstr>64bit: o que NÃO mudou?</vt:lpstr>
      <vt:lpstr>64bit: o que mudou?</vt:lpstr>
      <vt:lpstr>64bit: com o que me preocupar?</vt:lpstr>
      <vt:lpstr>64bit: onde consigo mais informações?</vt:lpstr>
      <vt:lpstr>VCL Styles</vt:lpstr>
      <vt:lpstr>VCL Styles: onde consigo mais informações?</vt:lpstr>
      <vt:lpstr>Componentes de Terceiros </vt:lpstr>
      <vt:lpstr>Componentes de Terceiros </vt:lpstr>
      <vt:lpstr>Componentes de Terceiros </vt:lpstr>
      <vt:lpstr>BDE?</vt:lpstr>
      <vt:lpstr>BDE (e outros frameworks)</vt:lpstr>
      <vt:lpstr>Migrando a partir do BDE/DBX e outros</vt:lpstr>
      <vt:lpstr>Recursos Adicionais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Ernani Augusto</dc:creator>
  <cp:lastModifiedBy>Fernando Rizzato</cp:lastModifiedBy>
  <cp:revision>49</cp:revision>
  <cp:lastPrinted>2018-10-23T02:17:09Z</cp:lastPrinted>
  <dcterms:created xsi:type="dcterms:W3CDTF">2018-10-12T14:19:52Z</dcterms:created>
  <dcterms:modified xsi:type="dcterms:W3CDTF">2018-10-23T02:17:33Z</dcterms:modified>
</cp:coreProperties>
</file>

<file path=docProps/thumbnail.jpeg>
</file>